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80" r:id="rId5"/>
    <p:sldId id="264" r:id="rId6"/>
    <p:sldId id="275" r:id="rId7"/>
    <p:sldId id="272" r:id="rId8"/>
    <p:sldId id="258" r:id="rId9"/>
    <p:sldId id="276" r:id="rId10"/>
    <p:sldId id="277" r:id="rId11"/>
    <p:sldId id="278" r:id="rId12"/>
    <p:sldId id="279" r:id="rId13"/>
    <p:sldId id="267" r:id="rId14"/>
    <p:sldId id="265" r:id="rId15"/>
    <p:sldId id="273" r:id="rId16"/>
    <p:sldId id="261" r:id="rId17"/>
    <p:sldId id="268" r:id="rId18"/>
    <p:sldId id="266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10" d="100"/>
          <a:sy n="110" d="100"/>
        </p:scale>
        <p:origin x="66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340719" flipH="1">
            <a:off x="524184" y="2474817"/>
            <a:ext cx="1026964" cy="1983006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5072066" y="2714626"/>
            <a:ext cx="957482" cy="1799140"/>
          </a:xfrm>
          <a:prstGeom prst="rect">
            <a:avLst/>
          </a:prstGeom>
          <a:noFill/>
        </p:spPr>
      </p:pic>
      <p:pic>
        <p:nvPicPr>
          <p:cNvPr id="10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 rot="19995462" flipH="1">
            <a:off x="6919756" y="2758693"/>
            <a:ext cx="1637567" cy="1400951"/>
          </a:xfrm>
          <a:prstGeom prst="rect">
            <a:avLst/>
          </a:prstGeom>
          <a:noFill/>
        </p:spPr>
      </p:pic>
      <p:pic>
        <p:nvPicPr>
          <p:cNvPr id="12" name="Picture 14" descr="25 (264x700, 131Kb)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00298" y="2407226"/>
            <a:ext cx="785818" cy="2083610"/>
          </a:xfrm>
          <a:prstGeom prst="rect">
            <a:avLst/>
          </a:prstGeom>
          <a:noFill/>
        </p:spPr>
      </p:pic>
      <p:pic>
        <p:nvPicPr>
          <p:cNvPr id="13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>
            <a:lum bright="-10000" contrast="10000"/>
          </a:blip>
          <a:srcRect/>
          <a:stretch>
            <a:fillRect/>
          </a:stretch>
        </p:blipFill>
        <p:spPr bwMode="auto">
          <a:xfrm>
            <a:off x="1285852" y="3000378"/>
            <a:ext cx="1385897" cy="1732373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6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3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3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8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2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21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86116" y="2928940"/>
            <a:ext cx="1785918" cy="1617290"/>
          </a:xfrm>
          <a:prstGeom prst="rect">
            <a:avLst/>
          </a:prstGeom>
          <a:noFill/>
        </p:spPr>
      </p:pic>
      <p:pic>
        <p:nvPicPr>
          <p:cNvPr id="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117975" y="2945164"/>
            <a:ext cx="1281081" cy="164307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9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4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5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929454" y="2942430"/>
            <a:ext cx="1928794" cy="1746676"/>
          </a:xfrm>
          <a:prstGeom prst="rect">
            <a:avLst/>
          </a:prstGeom>
          <a:noFill/>
        </p:spPr>
      </p:pic>
      <p:pic>
        <p:nvPicPr>
          <p:cNvPr id="26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rot="730823">
            <a:off x="495605" y="2954076"/>
            <a:ext cx="1752587" cy="14993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358082" y="2505246"/>
            <a:ext cx="1161562" cy="2242908"/>
          </a:xfrm>
          <a:prstGeom prst="rect">
            <a:avLst/>
          </a:prstGeom>
          <a:noFill/>
        </p:spPr>
      </p:pic>
      <p:pic>
        <p:nvPicPr>
          <p:cNvPr id="9" name="Picture 14" descr="25 (264x700, 131Kb)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42910" y="2357436"/>
            <a:ext cx="858481" cy="227627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1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6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0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5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6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285720" y="2786064"/>
            <a:ext cx="1571636" cy="1964547"/>
          </a:xfrm>
          <a:prstGeom prst="rect">
            <a:avLst/>
          </a:prstGeom>
          <a:noFill/>
        </p:spPr>
      </p:pic>
      <p:pic>
        <p:nvPicPr>
          <p:cNvPr id="27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7643834" y="2571750"/>
            <a:ext cx="1028920" cy="1933374"/>
          </a:xfrm>
          <a:prstGeom prst="rect">
            <a:avLst/>
          </a:prstGeom>
          <a:noFill/>
        </p:spPr>
      </p:pic>
      <p:pic>
        <p:nvPicPr>
          <p:cNvPr id="2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408385" y="2948649"/>
            <a:ext cx="1332003" cy="17083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2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6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7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rot="340719" flipH="1">
            <a:off x="651853" y="3039012"/>
            <a:ext cx="863589" cy="1667539"/>
          </a:xfrm>
          <a:prstGeom prst="rect">
            <a:avLst/>
          </a:prstGeom>
          <a:noFill/>
        </p:spPr>
      </p:pic>
      <p:pic>
        <p:nvPicPr>
          <p:cNvPr id="29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43042" y="3286130"/>
            <a:ext cx="1214445" cy="1518057"/>
          </a:xfrm>
          <a:prstGeom prst="rect">
            <a:avLst/>
          </a:prstGeom>
          <a:noFill/>
        </p:spPr>
      </p:pic>
      <p:pic>
        <p:nvPicPr>
          <p:cNvPr id="30" name="Picture 14" descr="25 (264x700, 131Kb)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488" y="3000377"/>
            <a:ext cx="642942" cy="1704772"/>
          </a:xfrm>
          <a:prstGeom prst="rect">
            <a:avLst/>
          </a:prstGeom>
          <a:noFill/>
        </p:spPr>
      </p:pic>
      <p:pic>
        <p:nvPicPr>
          <p:cNvPr id="3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86182" y="3286130"/>
            <a:ext cx="1571636" cy="1423240"/>
          </a:xfrm>
          <a:prstGeom prst="rect">
            <a:avLst/>
          </a:prstGeom>
          <a:noFill/>
        </p:spPr>
      </p:pic>
      <p:pic>
        <p:nvPicPr>
          <p:cNvPr id="32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5429256" y="3143254"/>
            <a:ext cx="785818" cy="1476578"/>
          </a:xfrm>
          <a:prstGeom prst="rect">
            <a:avLst/>
          </a:prstGeom>
          <a:noFill/>
        </p:spPr>
      </p:pic>
      <p:pic>
        <p:nvPicPr>
          <p:cNvPr id="33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 rot="19995462" flipH="1">
            <a:off x="7341061" y="3254782"/>
            <a:ext cx="1419378" cy="1214289"/>
          </a:xfrm>
          <a:prstGeom prst="rect">
            <a:avLst/>
          </a:prstGeom>
          <a:noFill/>
        </p:spPr>
      </p:pic>
      <p:pic>
        <p:nvPicPr>
          <p:cNvPr id="34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383580" y="3346892"/>
            <a:ext cx="1060888" cy="13606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8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3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13">
            <a:lum bright="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57161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Тема: Степ-аэробика, как эффективное средство для развития физических качеств у дошкольников с ОВЗ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7148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общеобразовательное учреждение детский сад № 15 «Аленка»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929072"/>
            <a:ext cx="428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руководитель кружка «Степ-аэробика </a:t>
            </a:r>
          </a:p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Фомичева Ирина Сергеевна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0">
            <a:extLst>
              <a:ext uri="{FF2B5EF4-FFF2-40B4-BE49-F238E27FC236}">
                <a16:creationId xmlns:a16="http://schemas.microsoft.com/office/drawing/2014/main" id="{47265AB1-E71D-49AB-98EE-91F4B337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627534"/>
            <a:ext cx="6336704" cy="432048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Оценка уровня физической подготовленности детей 5-7 лет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A62D0358-228B-46DF-A6E3-7A21DA93844C}"/>
              </a:ext>
            </a:extLst>
          </p:cNvPr>
          <p:cNvCxnSpPr>
            <a:cxnSpLocks/>
          </p:cNvCxnSpPr>
          <p:nvPr/>
        </p:nvCxnSpPr>
        <p:spPr>
          <a:xfrm>
            <a:off x="2267744" y="1059582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5955F97-5EC5-4194-A267-A57C51F18971}"/>
              </a:ext>
            </a:extLst>
          </p:cNvPr>
          <p:cNvCxnSpPr>
            <a:cxnSpLocks/>
          </p:cNvCxnSpPr>
          <p:nvPr/>
        </p:nvCxnSpPr>
        <p:spPr>
          <a:xfrm>
            <a:off x="4427984" y="1095586"/>
            <a:ext cx="0" cy="46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6835F86-DA75-4141-9986-F0643CA89860}"/>
              </a:ext>
            </a:extLst>
          </p:cNvPr>
          <p:cNvCxnSpPr>
            <a:cxnSpLocks/>
          </p:cNvCxnSpPr>
          <p:nvPr/>
        </p:nvCxnSpPr>
        <p:spPr>
          <a:xfrm>
            <a:off x="6732240" y="108301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8C2797C-5981-4F13-BF80-DDB9025F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22" y="1570840"/>
            <a:ext cx="2655475" cy="10009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CA9FDD-DFD3-48B3-9141-F4A000464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45" y="1564960"/>
            <a:ext cx="1968479" cy="12948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B4645B-7F90-4479-85D6-3C51F3A02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81" y="1558680"/>
            <a:ext cx="2333111" cy="1101746"/>
          </a:xfrm>
          <a:prstGeom prst="rect">
            <a:avLst/>
          </a:prstGeom>
        </p:spPr>
      </p:pic>
      <p:sp>
        <p:nvSpPr>
          <p:cNvPr id="21" name="Надпись 3">
            <a:extLst>
              <a:ext uri="{FF2B5EF4-FFF2-40B4-BE49-F238E27FC236}">
                <a16:creationId xmlns:a16="http://schemas.microsoft.com/office/drawing/2014/main" id="{C735236D-653D-436E-B4CC-226AD787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198196"/>
            <a:ext cx="2430847" cy="1101746"/>
          </a:xfrm>
          <a:prstGeom prst="rect">
            <a:avLst/>
          </a:prstGeom>
          <a:solidFill>
            <a:srgbClr val="DBE5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Равновесие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Упражнение«Фламинго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» (сек)     Упражнение «Ровная     дорожка» (сек)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Блок-схема: процесс 1">
            <a:extLst>
              <a:ext uri="{FF2B5EF4-FFF2-40B4-BE49-F238E27FC236}">
                <a16:creationId xmlns:a16="http://schemas.microsoft.com/office/drawing/2014/main" id="{F81A4187-7EE8-44BB-B7BE-1D6249677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3198196"/>
            <a:ext cx="2825739" cy="1101746"/>
          </a:xfrm>
          <a:prstGeom prst="flowChartProcess">
            <a:avLst/>
          </a:prstGeom>
          <a:solidFill>
            <a:srgbClr val="DBE5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Знание базовых шагов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Умение четко выполнять за преподавателем и самостоятельно (от 1 до 5 баллов)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Блок-схема: процесс 1">
            <a:extLst>
              <a:ext uri="{FF2B5EF4-FFF2-40B4-BE49-F238E27FC236}">
                <a16:creationId xmlns:a16="http://schemas.microsoft.com/office/drawing/2014/main" id="{98506600-7920-43B4-BBA9-319E18148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3198196"/>
            <a:ext cx="2232248" cy="1101746"/>
          </a:xfrm>
          <a:prstGeom prst="flowChartProcess">
            <a:avLst/>
          </a:prstGeom>
          <a:solidFill>
            <a:srgbClr val="DBE5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>
                <a:latin typeface="Times New Roman" panose="02020603050405020304" pitchFamily="18" charset="0"/>
              </a:rPr>
              <a:t>Ч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увство ритма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400" dirty="0">
                <a:latin typeface="Times New Roman" panose="02020603050405020304" pitchFamily="18" charset="0"/>
              </a:rPr>
              <a:t>Слышит смену музыкального ритма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(от 1 до 5 баллов)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2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8">
            <a:extLst>
              <a:ext uri="{FF2B5EF4-FFF2-40B4-BE49-F238E27FC236}">
                <a16:creationId xmlns:a16="http://schemas.microsoft.com/office/drawing/2014/main" id="{48FBCE05-06D5-48D0-9907-6E2DB0522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627534"/>
            <a:ext cx="3240360" cy="64807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 блок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Обучение технике выполнения движений,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совершенствование двигательных умений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45">
            <a:extLst>
              <a:ext uri="{FF2B5EF4-FFF2-40B4-BE49-F238E27FC236}">
                <a16:creationId xmlns:a16="http://schemas.microsoft.com/office/drawing/2014/main" id="{A1090EC5-ABF2-4FBE-81F8-56EE2D143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1563638"/>
            <a:ext cx="3960440" cy="360039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Физические качества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4CBA6BC-9731-4263-9FC3-826F2252CD35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4535996" y="1308317"/>
            <a:ext cx="0" cy="255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38">
            <a:extLst>
              <a:ext uri="{FF2B5EF4-FFF2-40B4-BE49-F238E27FC236}">
                <a16:creationId xmlns:a16="http://schemas.microsoft.com/office/drawing/2014/main" id="{04ED9C85-988E-4B48-AFCA-98539E152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995686"/>
            <a:ext cx="1133475" cy="276226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9797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Быстрота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E8CC160-275A-456E-A210-B984C0EAC00A}"/>
              </a:ext>
            </a:extLst>
          </p:cNvPr>
          <p:cNvCxnSpPr>
            <a:cxnSpLocks/>
          </p:cNvCxnSpPr>
          <p:nvPr/>
        </p:nvCxnSpPr>
        <p:spPr>
          <a:xfrm flipH="1">
            <a:off x="1673027" y="1692690"/>
            <a:ext cx="864096" cy="245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40">
            <a:extLst>
              <a:ext uri="{FF2B5EF4-FFF2-40B4-BE49-F238E27FC236}">
                <a16:creationId xmlns:a16="http://schemas.microsoft.com/office/drawing/2014/main" id="{772A9541-5C08-4D59-A640-C7B650B96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792" y="1978022"/>
            <a:ext cx="1133475" cy="285750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9797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Гибкость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673FEC0-B3E2-445B-9DBA-19A7C6E4E733}"/>
              </a:ext>
            </a:extLst>
          </p:cNvPr>
          <p:cNvCxnSpPr>
            <a:cxnSpLocks/>
          </p:cNvCxnSpPr>
          <p:nvPr/>
        </p:nvCxnSpPr>
        <p:spPr>
          <a:xfrm>
            <a:off x="6547592" y="1692690"/>
            <a:ext cx="923381" cy="230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39">
            <a:extLst>
              <a:ext uri="{FF2B5EF4-FFF2-40B4-BE49-F238E27FC236}">
                <a16:creationId xmlns:a16="http://schemas.microsoft.com/office/drawing/2014/main" id="{97AC793F-8409-4599-9AA0-4ABD0F710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556683"/>
            <a:ext cx="936104" cy="276226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Движения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 34">
            <a:extLst>
              <a:ext uri="{FF2B5EF4-FFF2-40B4-BE49-F238E27FC236}">
                <a16:creationId xmlns:a16="http://schemas.microsoft.com/office/drawing/2014/main" id="{11C93C01-BC3E-42ED-8976-C8B53E082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2556683"/>
            <a:ext cx="1310754" cy="276226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Темп движений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34">
            <a:extLst>
              <a:ext uri="{FF2B5EF4-FFF2-40B4-BE49-F238E27FC236}">
                <a16:creationId xmlns:a16="http://schemas.microsoft.com/office/drawing/2014/main" id="{C9C1331C-342F-4335-BA25-875864C5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117680"/>
            <a:ext cx="1620180" cy="276226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b="1" dirty="0">
                <a:latin typeface="Calibri" panose="020F0502020204030204" pitchFamily="34" charset="0"/>
              </a:rPr>
              <a:t>Д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вигательная реакция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3D3DC47-6FE0-4747-A90C-3E0D18008D08}"/>
              </a:ext>
            </a:extLst>
          </p:cNvPr>
          <p:cNvCxnSpPr>
            <a:cxnSpLocks/>
          </p:cNvCxnSpPr>
          <p:nvPr/>
        </p:nvCxnSpPr>
        <p:spPr>
          <a:xfrm>
            <a:off x="1691680" y="2355726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7A8E106F-1CBC-437C-BF27-F4A263BBFF58}"/>
              </a:ext>
            </a:extLst>
          </p:cNvPr>
          <p:cNvCxnSpPr>
            <a:cxnSpLocks/>
          </p:cNvCxnSpPr>
          <p:nvPr/>
        </p:nvCxnSpPr>
        <p:spPr>
          <a:xfrm flipH="1">
            <a:off x="899592" y="2355726"/>
            <a:ext cx="252028" cy="162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276DB3BC-B716-46F2-A2C4-65CD0D250D2B}"/>
              </a:ext>
            </a:extLst>
          </p:cNvPr>
          <p:cNvCxnSpPr>
            <a:cxnSpLocks/>
          </p:cNvCxnSpPr>
          <p:nvPr/>
        </p:nvCxnSpPr>
        <p:spPr>
          <a:xfrm>
            <a:off x="1998204" y="2341393"/>
            <a:ext cx="341548" cy="176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4">
            <a:extLst>
              <a:ext uri="{FF2B5EF4-FFF2-40B4-BE49-F238E27FC236}">
                <a16:creationId xmlns:a16="http://schemas.microsoft.com/office/drawing/2014/main" id="{24A5DA70-2D91-4E43-B62C-77FC3E64C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2433637"/>
            <a:ext cx="2153010" cy="276226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Координационные движения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ADA6496E-448C-4226-A20D-E9310B456C9A}"/>
              </a:ext>
            </a:extLst>
          </p:cNvPr>
          <p:cNvCxnSpPr>
            <a:cxnSpLocks/>
          </p:cNvCxnSpPr>
          <p:nvPr/>
        </p:nvCxnSpPr>
        <p:spPr>
          <a:xfrm>
            <a:off x="4514602" y="1972544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4B318D9E-D196-45E7-BB4C-968DFC102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204" y="3870354"/>
            <a:ext cx="1958826" cy="257175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Точность</a:t>
            </a:r>
            <a:r>
              <a:rPr lang="ru-RU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движений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2DEBA19-47F3-4574-986B-F53D8AD95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664" y="3096664"/>
            <a:ext cx="1285875" cy="257175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Ритм движений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FF4CD48-925D-4F94-B21D-4CD8CDBC4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832" y="4027109"/>
            <a:ext cx="1285875" cy="257175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B1E539C-E92B-47D0-91B9-23164EFE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678" y="3990022"/>
            <a:ext cx="1285875" cy="257175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елкая моторика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A52BE24-1B8F-4D3F-AEC9-DAA4192DF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8591" y="3265360"/>
            <a:ext cx="1285875" cy="257175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Расслабление</a:t>
            </a: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4C67EB20-5F59-45A3-B882-668886037777}"/>
              </a:ext>
            </a:extLst>
          </p:cNvPr>
          <p:cNvCxnSpPr>
            <a:cxnSpLocks/>
          </p:cNvCxnSpPr>
          <p:nvPr/>
        </p:nvCxnSpPr>
        <p:spPr>
          <a:xfrm>
            <a:off x="4535996" y="2768428"/>
            <a:ext cx="0" cy="307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74F18968-F170-47CA-AC03-BA6E6EEB8DC2}"/>
              </a:ext>
            </a:extLst>
          </p:cNvPr>
          <p:cNvCxnSpPr>
            <a:cxnSpLocks/>
          </p:cNvCxnSpPr>
          <p:nvPr/>
        </p:nvCxnSpPr>
        <p:spPr>
          <a:xfrm flipH="1">
            <a:off x="3009218" y="2759606"/>
            <a:ext cx="862447" cy="1036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336489B4-22AD-4755-9EEF-0F6891717F59}"/>
              </a:ext>
            </a:extLst>
          </p:cNvPr>
          <p:cNvCxnSpPr>
            <a:cxnSpLocks/>
          </p:cNvCxnSpPr>
          <p:nvPr/>
        </p:nvCxnSpPr>
        <p:spPr>
          <a:xfrm>
            <a:off x="5281697" y="2768974"/>
            <a:ext cx="74196" cy="1170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41FE28B0-A96E-4BF6-B785-8AF8BCA3B80E}"/>
              </a:ext>
            </a:extLst>
          </p:cNvPr>
          <p:cNvCxnSpPr>
            <a:cxnSpLocks/>
          </p:cNvCxnSpPr>
          <p:nvPr/>
        </p:nvCxnSpPr>
        <p:spPr>
          <a:xfrm>
            <a:off x="5442581" y="2768428"/>
            <a:ext cx="1077595" cy="1186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1FC6345C-72C8-4E0B-8F39-FF0A8ED460CC}"/>
              </a:ext>
            </a:extLst>
          </p:cNvPr>
          <p:cNvCxnSpPr>
            <a:cxnSpLocks/>
          </p:cNvCxnSpPr>
          <p:nvPr/>
        </p:nvCxnSpPr>
        <p:spPr>
          <a:xfrm>
            <a:off x="5708522" y="2764014"/>
            <a:ext cx="1296270" cy="455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92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5C96D0-C20B-441E-B45D-774A87536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771550"/>
            <a:ext cx="2160240" cy="648072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блок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</a:t>
            </a:r>
          </a:p>
          <a:p>
            <a:pPr>
              <a:spcAft>
                <a:spcPts val="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3521FF-1DC7-4468-9D82-A10F699EF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859973"/>
            <a:ext cx="3240360" cy="711777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Сердечно – сосудистая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дыхательная системы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6F3B6A-8947-44D7-AD37-F0BCA288E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1859972"/>
            <a:ext cx="3214092" cy="711777"/>
          </a:xfrm>
          <a:prstGeom prst="rect">
            <a:avLst/>
          </a:prstGeom>
          <a:gradFill rotWithShape="0">
            <a:gsLst>
              <a:gs pos="0">
                <a:srgbClr val="F4F4F4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Опорно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двигательный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6EFCBF-6985-4022-854E-EA064EE5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3411499"/>
            <a:ext cx="1750221" cy="648072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97979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Мышечный корсет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59423E-A31E-4E36-8A22-5807862F4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801" y="3723879"/>
            <a:ext cx="1245399" cy="335692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97979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Осанка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F9A9A0-BC01-462E-8258-B13295D75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3189608"/>
            <a:ext cx="1656184" cy="462262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97979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Плоскостопие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6B67F2E-87DB-4B4E-9AE3-10E99EF0184F}"/>
              </a:ext>
            </a:extLst>
          </p:cNvPr>
          <p:cNvCxnSpPr>
            <a:cxnSpLocks/>
          </p:cNvCxnSpPr>
          <p:nvPr/>
        </p:nvCxnSpPr>
        <p:spPr>
          <a:xfrm>
            <a:off x="4593704" y="1457090"/>
            <a:ext cx="1033159" cy="37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8B03204-5486-483D-9F18-A03D14DFD2DF}"/>
              </a:ext>
            </a:extLst>
          </p:cNvPr>
          <p:cNvCxnSpPr>
            <a:cxnSpLocks/>
          </p:cNvCxnSpPr>
          <p:nvPr/>
        </p:nvCxnSpPr>
        <p:spPr>
          <a:xfrm flipH="1">
            <a:off x="3203848" y="1451141"/>
            <a:ext cx="1008112" cy="383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8EAEA4D-7234-4CEF-A69F-B39D8D830133}"/>
              </a:ext>
            </a:extLst>
          </p:cNvPr>
          <p:cNvCxnSpPr>
            <a:cxnSpLocks/>
          </p:cNvCxnSpPr>
          <p:nvPr/>
        </p:nvCxnSpPr>
        <p:spPr>
          <a:xfrm>
            <a:off x="6156176" y="2630366"/>
            <a:ext cx="1224136" cy="51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7907AF0-CEC7-4E58-B325-D16CC1276583}"/>
              </a:ext>
            </a:extLst>
          </p:cNvPr>
          <p:cNvCxnSpPr>
            <a:cxnSpLocks/>
          </p:cNvCxnSpPr>
          <p:nvPr/>
        </p:nvCxnSpPr>
        <p:spPr>
          <a:xfrm flipH="1">
            <a:off x="5749500" y="2630366"/>
            <a:ext cx="334668" cy="102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8E07E63-6EAE-4307-AAA1-8A403F98B371}"/>
              </a:ext>
            </a:extLst>
          </p:cNvPr>
          <p:cNvCxnSpPr>
            <a:cxnSpLocks/>
          </p:cNvCxnSpPr>
          <p:nvPr/>
        </p:nvCxnSpPr>
        <p:spPr>
          <a:xfrm flipH="1">
            <a:off x="4067944" y="2613198"/>
            <a:ext cx="2016224" cy="75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11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24"/>
            <a:ext cx="73581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Координация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умение согласовывать движения различных частей тела. Координация движений невозможна без пространственной ориентировки, она является необходимым компонентом любого двигательного действия. Движения туловища, головы, рук и ног производятся в трех плоскостях по отношению к телу: лицевой, боковой, горизонтальной.</a:t>
            </a:r>
          </a:p>
          <a:p>
            <a:pPr algn="just"/>
            <a:r>
              <a:rPr lang="ru-RU" sz="2800" dirty="0"/>
              <a:t> 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409" y="598206"/>
            <a:ext cx="6295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шаги в степ -аэробике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5" r="12975"/>
          <a:stretch/>
        </p:blipFill>
        <p:spPr>
          <a:xfrm>
            <a:off x="940038" y="1281869"/>
            <a:ext cx="7132424" cy="31441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285852" y="714362"/>
            <a:ext cx="67151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Самое  главное достоинство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степ-аэробики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ее оздоровительный эффект!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Степ-аэробика выбрана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ее доступность, массовость, разнообразие форм и зрелищность.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Степ-аэробика - один из самых простых и эффективных стилей и направлений аэробики. В переводе с английского языка «степ» означает «шаг».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8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Общеукрепляющие упражнения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E6C953-4CFE-4EB2-AE96-E2F796D1B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8" y="1419622"/>
            <a:ext cx="3816424" cy="29531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EE74A0-C33D-413E-92EE-A5480E134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4" y="1419622"/>
            <a:ext cx="3965684" cy="2974263"/>
          </a:xfrm>
          <a:prstGeom prst="rect">
            <a:avLst/>
          </a:prstGeom>
        </p:spPr>
      </p:pic>
    </p:spTree>
  </p:cSld>
  <p:clrMapOvr>
    <a:masterClrMapping/>
  </p:clrMapOvr>
  <p:transition advTm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864BE-7233-4C20-8D02-717DD24DD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5" y="583797"/>
            <a:ext cx="3898742" cy="29240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64EDFF-75BA-469D-86BC-19AAC4898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7528"/>
            <a:ext cx="3952589" cy="29644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 flipV="1">
            <a:off x="1785918" y="928676"/>
            <a:ext cx="367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714362"/>
            <a:ext cx="742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Упражнения на степ– платформе дарят детям приятные эмоции и </a:t>
            </a:r>
            <a:r>
              <a:rPr kumimoji="0" lang="ru-RU" sz="2400" b="0" i="1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хорошее настроение</a:t>
            </a:r>
            <a:r>
              <a:rPr lang="ru-RU" sz="1400" dirty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785932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>
                <a:solidFill>
                  <a:srgbClr val="FF0000"/>
                </a:solidFill>
              </a:rPr>
              <a:t>Спасибо за внимание!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800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Дошкольное детство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период интенсивного роста и развития организма, повышенной чувствительности к влияниям социальной среды, в том числе к профилактическим и оздоровительным мероприятиям.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детей и улучшение их здоровья в процессе обучения – одна из актуальных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современных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дошкольных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образовательных организаций.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42887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качеств, сохранение и укрепление здоровья в рамках  коррекционно-развивающей деятельности  средствами степ – аэробики.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14414" y="571486"/>
            <a:ext cx="69294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детей и улучшение их здоровья в процессе обучения – одна из актуальных задач современных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дошкольных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образовательных организаций.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связи с этим 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считаю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тему актуальной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Степ – аэробика, как эффективное средство для развития физических качеств у дошкольников с ОВЗ», 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торая способствует сохранению и укреплению здоровья, формированию у занимающихся потребности в систематических занятиям физических упражнений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B90D30-A5C1-4518-8C55-156916A2523B}"/>
              </a:ext>
            </a:extLst>
          </p:cNvPr>
          <p:cNvSpPr/>
          <p:nvPr/>
        </p:nvSpPr>
        <p:spPr>
          <a:xfrm>
            <a:off x="1187624" y="843559"/>
            <a:ext cx="6984776" cy="252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качеств, сохранение и укрепление здоровья в рамках коррекционно-развивающей деятельности средствами степ – аэробики.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4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Степ-аэробика – это комплекс танцевальных упражнений, выполняющихся на специальной платформе под танцевальную музыку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380AF9-9502-4AA6-80DA-9CA616030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8" y="1491630"/>
            <a:ext cx="3909072" cy="29318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96EA9F-FA92-4E18-87B1-E169964CB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1630"/>
            <a:ext cx="3929091" cy="29468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5D2A88-66C5-4050-AEF3-96FFFA59E789}"/>
              </a:ext>
            </a:extLst>
          </p:cNvPr>
          <p:cNvSpPr/>
          <p:nvPr/>
        </p:nvSpPr>
        <p:spPr>
          <a:xfrm>
            <a:off x="1475656" y="1275606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Педагогическая целесообразность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 - аэробики состоит в том, что она является средством художественно-творческого развития детей, привития музыкально-двигательных навыков.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361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714362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Использование степ – платформ – это новое направление оздоровительной работы.</a:t>
            </a:r>
            <a:r>
              <a:rPr lang="ru-RU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Степ </a:t>
            </a:r>
            <a:r>
              <a:rPr lang="ru-RU" b="1" dirty="0">
                <a:latin typeface="Times New Roman"/>
                <a:cs typeface="Times New Roman"/>
              </a:rPr>
              <a:t>— </a:t>
            </a:r>
            <a:r>
              <a:rPr lang="ru-RU" b="1" spc="-15" dirty="0">
                <a:latin typeface="Times New Roman"/>
                <a:cs typeface="Times New Roman"/>
              </a:rPr>
              <a:t>это </a:t>
            </a:r>
            <a:r>
              <a:rPr lang="ru-RU" b="1" spc="-10" dirty="0">
                <a:latin typeface="Times New Roman"/>
                <a:cs typeface="Times New Roman"/>
              </a:rPr>
              <a:t>ступенька высотой </a:t>
            </a:r>
            <a:r>
              <a:rPr lang="ru-RU" b="1" spc="-5" dirty="0">
                <a:latin typeface="Times New Roman"/>
                <a:cs typeface="Times New Roman"/>
              </a:rPr>
              <a:t>не </a:t>
            </a:r>
            <a:r>
              <a:rPr lang="ru-RU" b="1" spc="-10" dirty="0">
                <a:latin typeface="Times New Roman"/>
                <a:cs typeface="Times New Roman"/>
              </a:rPr>
              <a:t>более </a:t>
            </a:r>
            <a:r>
              <a:rPr lang="ru-RU" b="1" dirty="0">
                <a:latin typeface="Times New Roman"/>
                <a:cs typeface="Times New Roman"/>
              </a:rPr>
              <a:t>8 см,  </a:t>
            </a:r>
            <a:r>
              <a:rPr lang="ru-RU" b="1" spc="-5" dirty="0">
                <a:latin typeface="Times New Roman"/>
                <a:cs typeface="Times New Roman"/>
              </a:rPr>
              <a:t>шириной </a:t>
            </a:r>
            <a:r>
              <a:rPr lang="ru-RU" b="1" dirty="0">
                <a:latin typeface="Times New Roman"/>
                <a:cs typeface="Times New Roman"/>
              </a:rPr>
              <a:t>— 25 см, </a:t>
            </a:r>
            <a:r>
              <a:rPr lang="ru-RU" b="1" spc="-5" dirty="0">
                <a:latin typeface="Times New Roman"/>
                <a:cs typeface="Times New Roman"/>
              </a:rPr>
              <a:t>длиной </a:t>
            </a:r>
            <a:r>
              <a:rPr lang="ru-RU" b="1" dirty="0">
                <a:latin typeface="Times New Roman"/>
                <a:cs typeface="Times New Roman"/>
              </a:rPr>
              <a:t>— 40</a:t>
            </a:r>
            <a:r>
              <a:rPr lang="ru-RU" b="1" spc="-8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см,</a:t>
            </a:r>
            <a:r>
              <a:rPr lang="ru-RU" b="1" spc="-5" dirty="0">
                <a:latin typeface="Times New Roman"/>
                <a:cs typeface="Times New Roman"/>
              </a:rPr>
              <a:t>.</a:t>
            </a:r>
            <a:endParaRPr lang="ru-RU" dirty="0"/>
          </a:p>
          <a:p>
            <a:r>
              <a:rPr lang="ru-RU" dirty="0"/>
              <a:t>Степ - платформа является многофункциональным оборудованием, обеспечивающим решение общеразвивающих и профилактических задач.</a:t>
            </a:r>
          </a:p>
        </p:txBody>
      </p:sp>
      <p:pic>
        <p:nvPicPr>
          <p:cNvPr id="4" name="Рисунок 4" descr="IMG_20150403_1322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502"/>
            <a:ext cx="2700326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IMG_20150403_1323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428874"/>
            <a:ext cx="1714512" cy="185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627534"/>
            <a:ext cx="6264696" cy="347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850" algn="ctr">
              <a:lnSpc>
                <a:spcPct val="98000"/>
              </a:lnSpc>
              <a:spcAft>
                <a:spcPts val="275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Развивать двигательные способности детей и физические качества        (быстроту, силу, гибкость, подвижность в суставах, ловкость,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координацию движений и функцию равновесия для тренировки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вестибулярного аппарата ребенка);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навыки правильной осанки, развивать мышечную      систему через упражнения на степ - платформах;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Формировать умения ритмически согласованно выполнять простые   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движения под музыку.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Выработка четких координированных движений во взаимосвязи с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речью.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Воспитывать эмоционально-положительное отношение и устойчивый интерес к занятиям физической культурой и самостоятельной двигательной деятельности.</a:t>
            </a:r>
          </a:p>
          <a:p>
            <a:pPr marL="457200" indent="450850" algn="ctr">
              <a:lnSpc>
                <a:spcPct val="98000"/>
              </a:lnSpc>
              <a:spcAft>
                <a:spcPts val="275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63FE02-2AB2-4647-9A12-2E42A19EF072}"/>
              </a:ext>
            </a:extLst>
          </p:cNvPr>
          <p:cNvSpPr/>
          <p:nvPr/>
        </p:nvSpPr>
        <p:spPr>
          <a:xfrm>
            <a:off x="683568" y="699542"/>
            <a:ext cx="7776864" cy="324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Правила, которые необходимо выполнять, занимаясь степ – аэробикой:</a:t>
            </a:r>
          </a:p>
          <a:p>
            <a:pPr marR="88900" algn="ctr">
              <a:lnSpc>
                <a:spcPct val="115000"/>
              </a:lnSpc>
              <a:spcAft>
                <a:spcPts val="0"/>
              </a:spcAft>
            </a:pPr>
            <a:endParaRPr lang="ru-RU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подъем на платформу осуществлять за счет работы ног, а не спины;</a:t>
            </a:r>
            <a:endParaRPr lang="ru-RU" sz="1600" b="1" dirty="0">
              <a:solidFill>
                <a:srgbClr val="002060"/>
              </a:solidFill>
            </a:endParaRPr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ступню ставить на платформу полностью;</a:t>
            </a:r>
            <a:endParaRPr lang="ru-RU" sz="1600" b="1" dirty="0">
              <a:solidFill>
                <a:srgbClr val="002060"/>
              </a:solidFill>
            </a:endParaRPr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спину всегда держать прямо;</a:t>
            </a:r>
            <a:endParaRPr lang="ru-RU" sz="1600" b="1" dirty="0">
              <a:solidFill>
                <a:srgbClr val="002060"/>
              </a:solidFill>
            </a:endParaRPr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делать резких движений, а также движений одной и той же ногой или</a:t>
            </a:r>
            <a:endParaRPr lang="ru-RU" sz="1600" b="1" dirty="0">
              <a:solidFill>
                <a:srgbClr val="002060"/>
              </a:solidFill>
            </a:endParaRPr>
          </a:p>
          <a:p>
            <a:pPr marR="8890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рукой больше одной минуты;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занятий ногу ставить на середину ступеньки, на всю ступню;</a:t>
            </a:r>
            <a:endParaRPr lang="ru-RU" sz="1600" b="1" dirty="0">
              <a:solidFill>
                <a:srgbClr val="002060"/>
              </a:solidFill>
            </a:endParaRPr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пятка не должна свисать;</a:t>
            </a:r>
            <a:endParaRPr lang="ru-RU" sz="1600" b="1" dirty="0">
              <a:solidFill>
                <a:srgbClr val="002060"/>
              </a:solidFill>
            </a:endParaRPr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заниматься в спортивной обуви типа чешек или кроссовок, но без ранта, так как можно зацепиться им за ступеньку, особенно если устали;</a:t>
            </a:r>
            <a:endParaRPr lang="ru-RU" sz="1600" b="1" dirty="0">
              <a:solidFill>
                <a:srgbClr val="002060"/>
              </a:solidFill>
            </a:endParaRPr>
          </a:p>
          <a:p>
            <a:pPr marL="342900" marR="88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выполнять упражнения под музыку в среднем темпе;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682</Words>
  <Application>Microsoft Office PowerPoint</Application>
  <PresentationFormat>Экран (16:9)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Irina</cp:lastModifiedBy>
  <cp:revision>48</cp:revision>
  <dcterms:created xsi:type="dcterms:W3CDTF">2017-04-22T18:02:05Z</dcterms:created>
  <dcterms:modified xsi:type="dcterms:W3CDTF">2022-05-01T22:54:52Z</dcterms:modified>
</cp:coreProperties>
</file>