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6" r:id="rId6"/>
    <p:sldId id="267" r:id="rId7"/>
    <p:sldId id="260" r:id="rId8"/>
    <p:sldId id="261" r:id="rId9"/>
    <p:sldId id="262" r:id="rId10"/>
    <p:sldId id="263" r:id="rId11"/>
    <p:sldId id="264" r:id="rId12"/>
    <p:sldId id="265" r:id="rId1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9" d="100"/>
          <a:sy n="69" d="100"/>
        </p:scale>
        <p:origin x="122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819E15-7A8F-48E9-9384-BD672F393206}" type="datetimeFigureOut">
              <a:rPr lang="ru-RU" smtClean="0"/>
              <a:t>13.12.2024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8"/>
          <p:cNvSpPr/>
          <p:nvPr/>
        </p:nvSpPr>
        <p:spPr bwMode="auto">
          <a:xfrm>
            <a:off x="-31719" y="4321158"/>
            <a:ext cx="1395473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334" y="4529541"/>
            <a:ext cx="584978" cy="365125"/>
          </a:xfrm>
        </p:spPr>
        <p:txBody>
          <a:bodyPr/>
          <a:lstStyle/>
          <a:p>
            <a:fld id="{DCFEABE1-88D5-496A-9D2A-AC911C7DF8C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177577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819E15-7A8F-48E9-9384-BD672F393206}" type="datetimeFigureOut">
              <a:rPr lang="ru-RU" smtClean="0"/>
              <a:t>13.12.2024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DCFEABE1-88D5-496A-9D2A-AC911C7DF8C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00067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819E15-7A8F-48E9-9384-BD672F393206}" type="datetimeFigureOut">
              <a:rPr lang="ru-RU" smtClean="0"/>
              <a:t>13.12.2024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DCFEABE1-88D5-496A-9D2A-AC911C7DF8C7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029285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819E15-7A8F-48E9-9384-BD672F393206}" type="datetimeFigureOut">
              <a:rPr lang="ru-RU" smtClean="0"/>
              <a:t>13.12.2024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DCFEABE1-88D5-496A-9D2A-AC911C7DF8C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8213896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819E15-7A8F-48E9-9384-BD672F393206}" type="datetimeFigureOut">
              <a:rPr lang="ru-RU" smtClean="0"/>
              <a:t>13.12.2024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DCFEABE1-88D5-496A-9D2A-AC911C7DF8C7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67624512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819E15-7A8F-48E9-9384-BD672F393206}" type="datetimeFigureOut">
              <a:rPr lang="ru-RU" smtClean="0"/>
              <a:t>13.12.2024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DCFEABE1-88D5-496A-9D2A-AC911C7DF8C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9796504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819E15-7A8F-48E9-9384-BD672F393206}" type="datetimeFigureOut">
              <a:rPr lang="ru-RU" smtClean="0"/>
              <a:t>13.12.2024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FEABE1-88D5-496A-9D2A-AC911C7DF8C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7036796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819E15-7A8F-48E9-9384-BD672F393206}" type="datetimeFigureOut">
              <a:rPr lang="ru-RU" smtClean="0"/>
              <a:t>13.12.2024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FEABE1-88D5-496A-9D2A-AC911C7DF8C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466547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819E15-7A8F-48E9-9384-BD672F393206}" type="datetimeFigureOut">
              <a:rPr lang="ru-RU" smtClean="0"/>
              <a:t>13.12.2024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FEABE1-88D5-496A-9D2A-AC911C7DF8C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866466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819E15-7A8F-48E9-9384-BD672F393206}" type="datetimeFigureOut">
              <a:rPr lang="ru-RU" smtClean="0"/>
              <a:t>13.12.2024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DCFEABE1-88D5-496A-9D2A-AC911C7DF8C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407984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819E15-7A8F-48E9-9384-BD672F393206}" type="datetimeFigureOut">
              <a:rPr lang="ru-RU" smtClean="0"/>
              <a:t>13.12.2024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DCFEABE1-88D5-496A-9D2A-AC911C7DF8C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98761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819E15-7A8F-48E9-9384-BD672F393206}" type="datetimeFigureOut">
              <a:rPr lang="ru-RU" smtClean="0"/>
              <a:t>13.12.2024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DCFEABE1-88D5-496A-9D2A-AC911C7DF8C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377738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819E15-7A8F-48E9-9384-BD672F393206}" type="datetimeFigureOut">
              <a:rPr lang="ru-RU" smtClean="0"/>
              <a:t>13.12.2024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FEABE1-88D5-496A-9D2A-AC911C7DF8C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20983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819E15-7A8F-48E9-9384-BD672F393206}" type="datetimeFigureOut">
              <a:rPr lang="ru-RU" smtClean="0"/>
              <a:t>13.12.2024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FEABE1-88D5-496A-9D2A-AC911C7DF8C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697629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819E15-7A8F-48E9-9384-BD672F393206}" type="datetimeFigureOut">
              <a:rPr lang="ru-RU" smtClean="0"/>
              <a:t>13.12.2024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FEABE1-88D5-496A-9D2A-AC911C7DF8C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29640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819E15-7A8F-48E9-9384-BD672F393206}" type="datetimeFigureOut">
              <a:rPr lang="ru-RU" smtClean="0"/>
              <a:t>13.12.2024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DCFEABE1-88D5-496A-9D2A-AC911C7DF8C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561718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1981200" cy="663862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1" y="285"/>
            <a:ext cx="1952272" cy="6852968"/>
            <a:chOff x="6627813" y="195717"/>
            <a:chExt cx="1952625" cy="5678034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5717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2133600"/>
            <a:ext cx="6591985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819E15-7A8F-48E9-9384-BD672F393206}" type="datetimeFigureOut">
              <a:rPr lang="ru-RU" smtClean="0"/>
              <a:t>13.12.2024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11228" y="787783"/>
            <a:ext cx="584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CFEABE1-88D5-496A-9D2A-AC911C7DF8C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647169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indent="270510">
              <a:lnSpc>
                <a:spcPct val="115000"/>
              </a:lnSpc>
              <a:spcAft>
                <a:spcPts val="0"/>
              </a:spcAft>
            </a:pPr>
            <a:r>
              <a:rPr lang="ru-RU" sz="16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Адаптированная образовательная программа дошкольного образования</a:t>
            </a:r>
            <a:r>
              <a:rPr lang="ru-RU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16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для обучающихся с </a:t>
            </a:r>
            <a:r>
              <a:rPr lang="ru-RU" sz="16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умственной отсталостью</a:t>
            </a:r>
            <a:r>
              <a:rPr lang="ru-RU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16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муниципального бюджетного дошкольного образовательного учреждения детского сада № 15 «Аленка» г. Николаевска-на-Амуре Хабаровского края</a:t>
            </a:r>
            <a:r>
              <a:rPr lang="ru-RU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RU" sz="16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8072074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609905" y="295563"/>
            <a:ext cx="6591985" cy="5578763"/>
          </a:xfrm>
        </p:spPr>
        <p:txBody>
          <a:bodyPr>
            <a:normAutofit fontScale="47500" lnSpcReduction="20000"/>
          </a:bodyPr>
          <a:lstStyle/>
          <a:p>
            <a:pPr indent="270510" algn="just">
              <a:lnSpc>
                <a:spcPct val="115000"/>
              </a:lnSpc>
            </a:pPr>
            <a:r>
              <a:rPr lang="ru-RU" sz="29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 образовательной области "Художественно-эстетическое развитие" основными задачами образовательной деятельности с детьми является создание условий для:</a:t>
            </a:r>
            <a:endParaRPr lang="ru-RU" sz="29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15000"/>
              </a:lnSpc>
              <a:buFont typeface="Times New Roman" panose="02020603050405020304" pitchFamily="18" charset="0"/>
              <a:buChar char="-"/>
            </a:pPr>
            <a:r>
              <a:rPr lang="ru-RU" sz="29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развития у обучающихся интереса к эстетической стороне действительности, ознакомления с разными видами и жанрами искусства (словесного, музыкального, изобразительного), в том числе народного творчества;</a:t>
            </a:r>
            <a:endParaRPr lang="ru-RU" sz="29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15000"/>
              </a:lnSpc>
              <a:buFont typeface="Times New Roman" panose="02020603050405020304" pitchFamily="18" charset="0"/>
              <a:buChar char="-"/>
            </a:pPr>
            <a:r>
              <a:rPr lang="ru-RU" sz="29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развития способности к восприятию музыки, художественной литературы, фольклора;</a:t>
            </a:r>
            <a:endParaRPr lang="ru-RU" sz="29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15000"/>
              </a:lnSpc>
              <a:buFont typeface="Times New Roman" panose="02020603050405020304" pitchFamily="18" charset="0"/>
              <a:buChar char="-"/>
            </a:pPr>
            <a:r>
              <a:rPr lang="ru-RU" sz="29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приобщения к разным видам художественно-эстетической деятельности, развития потребности в творческом самовыражении, инициативности и самостоятельности в воплощении художественного замысла.</a:t>
            </a:r>
            <a:endParaRPr lang="ru-RU" sz="29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270510" algn="just">
              <a:lnSpc>
                <a:spcPct val="115000"/>
              </a:lnSpc>
            </a:pPr>
            <a:r>
              <a:rPr lang="ru-RU" sz="29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 сфере развития у обучающихся интереса к эстетической стороне действительности, ознакомления с разными видами и жанрами искусства, в том числе народного творчества. Программа относит к образовательной области художественно-эстетического развития приобщение обучающихся к эстетическому познанию и переживанию мира, к искусству и культуре в широком смысле, а также творческую деятельность обучающихся в изобразительном, пластическом, музыкальном, литературном и других видах художественно-творческой деятельности.</a:t>
            </a:r>
            <a:endParaRPr lang="ru-RU" sz="29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8673344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85397" y="591128"/>
            <a:ext cx="6591985" cy="3777622"/>
          </a:xfrm>
        </p:spPr>
        <p:txBody>
          <a:bodyPr>
            <a:normAutofit fontScale="92500" lnSpcReduction="20000"/>
          </a:bodyPr>
          <a:lstStyle/>
          <a:p>
            <a:pPr indent="270510" algn="just">
              <a:lnSpc>
                <a:spcPct val="115000"/>
              </a:lnSpc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 области физического развития ребенка основными задачами образовательной деятельности являются создание условий для: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15000"/>
              </a:lnSpc>
              <a:buFont typeface="Times New Roman" panose="02020603050405020304" pitchFamily="18" charset="0"/>
              <a:buChar char="-"/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становления у обучающихся ценностей здорового образа жизни;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15000"/>
              </a:lnSpc>
              <a:buFont typeface="Times New Roman" panose="02020603050405020304" pitchFamily="18" charset="0"/>
              <a:buChar char="-"/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овладение элементарными нормами и правилами здорового образа жизни (в питании, двигательном режиме, закаливании, при формировании полезных привычек);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15000"/>
              </a:lnSpc>
              <a:buFont typeface="Times New Roman" panose="02020603050405020304" pitchFamily="18" charset="0"/>
              <a:buChar char="-"/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развития представлений о своем теле и своих физических возможностях;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15000"/>
              </a:lnSpc>
              <a:buFont typeface="Times New Roman" panose="02020603050405020304" pitchFamily="18" charset="0"/>
              <a:buChar char="-"/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приобретения двигательного опыта и совершенствования двигательной активности;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15000"/>
              </a:lnSpc>
              <a:buFont typeface="Times New Roman" panose="02020603050405020304" pitchFamily="18" charset="0"/>
              <a:buChar char="-"/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формирования начальных представлений о некоторых видах спорта, овладения подвижными играми с правилами.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6857733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693034" y="914400"/>
            <a:ext cx="6591985" cy="3777622"/>
          </a:xfrm>
        </p:spPr>
        <p:txBody>
          <a:bodyPr>
            <a:normAutofit fontScale="85000" lnSpcReduction="10000"/>
          </a:bodyPr>
          <a:lstStyle/>
          <a:p>
            <a:pPr indent="270510" algn="just">
              <a:lnSpc>
                <a:spcPct val="115000"/>
              </a:lnSpc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Специальными условиями получения образования детьми с тяжелыми нарушениями речи можно считать создание предметно-пространственной развивающей образовательной среды, учитывающей особенности обучающихся с ТНР; использование специальных дидактических пособий, технологий, методики других средств обучения (в том числе инновационных и информационных), разрабатываемых образовательной организацией; реализацию комплексного взаимодействия, творческого и профессионального потенциала специалистов образовательных организаций при реализации АОП ДО; проведение групповых и индивидуальных коррекционных занятий с учителем-логопедом (не реже 2-х раз в неделю) и педагогом-психологом; обеспечение эффективного планирования и реализации в организации образовательной деятельности, самостоятельной деятельности обучающихся с ТНР, режимных моментов с использованием вариативных форм работы, обусловленных учетом структуры дефекта обучающихся с тяжелыми нарушениями речи.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040578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Цель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indent="270510" algn="just">
              <a:lnSpc>
                <a:spcPct val="115000"/>
              </a:lnSpc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Цель реализации Программы: обеспечение условий для дошкольного образования, определяемых общими и особыми потребностями обучающегося с УО, индивидуальными особенностями его развития и состояния здоровья.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149375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Задачи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57018" y="1264555"/>
            <a:ext cx="8876146" cy="3777622"/>
          </a:xfrm>
        </p:spPr>
        <p:txBody>
          <a:bodyPr>
            <a:noAutofit/>
          </a:bodyPr>
          <a:lstStyle/>
          <a:p>
            <a:pPr indent="270510" algn="just">
              <a:lnSpc>
                <a:spcPct val="115000"/>
              </a:lnSpc>
            </a:pPr>
            <a:r>
              <a:rPr lang="ru-RU" sz="1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реализация содержания АОП ДО;</a:t>
            </a:r>
            <a:endParaRPr lang="ru-RU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270510" algn="just">
              <a:lnSpc>
                <a:spcPct val="115000"/>
              </a:lnSpc>
            </a:pPr>
            <a:r>
              <a:rPr lang="ru-RU" sz="1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коррекция недостатков психофизического развития обучающихся с УО;</a:t>
            </a:r>
            <a:endParaRPr lang="ru-RU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270510" algn="just">
              <a:lnSpc>
                <a:spcPct val="115000"/>
              </a:lnSpc>
            </a:pPr>
            <a:r>
              <a:rPr lang="ru-RU" sz="1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охрана и укрепление физического и психического здоровья обучающихся с УО, в том числе их эмоционального благополучия;</a:t>
            </a:r>
            <a:endParaRPr lang="ru-RU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270510" algn="just">
              <a:lnSpc>
                <a:spcPct val="115000"/>
              </a:lnSpc>
            </a:pPr>
            <a:r>
              <a:rPr lang="ru-RU" sz="1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обеспечение равных возможностей для полноценного развития ребенка с УО в период дошкольного образования независимо от места проживания, пола, нации, языка, социального статуса;</a:t>
            </a:r>
            <a:endParaRPr lang="ru-RU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270510" algn="just">
              <a:lnSpc>
                <a:spcPct val="115000"/>
              </a:lnSpc>
            </a:pPr>
            <a:r>
              <a:rPr lang="ru-RU" sz="1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создание благоприятных условий развития в соответствии с их возрастными, психофизическими и индивидуальными особенностями, развитие способностей и творческого потенциала каждого ребенка с УО как субъекта отношений с педагогическим работником, родителями (законными представителями), другими детьми;</a:t>
            </a:r>
            <a:endParaRPr lang="ru-RU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270510" algn="just">
              <a:lnSpc>
                <a:spcPct val="115000"/>
              </a:lnSpc>
            </a:pPr>
            <a:r>
              <a:rPr lang="ru-RU" sz="1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объединение обучения и воспитания в целостный образовательный процесс на основе духовно-нравственных и социокультурных ценностей, принятых в обществе правил и норм поведения в интересах человека, семьи, общества;</a:t>
            </a:r>
            <a:endParaRPr lang="ru-RU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270510" algn="just">
              <a:lnSpc>
                <a:spcPct val="115000"/>
              </a:lnSpc>
            </a:pPr>
            <a:r>
              <a:rPr lang="ru-RU" sz="1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формирование общей культуры личности обучающихся с УО, развитие их социальных, нравственных, эстетических, интеллектуальных, физических качеств, инициативности, самостоятельности и ответственности ребенка, формирование предпосылок учебной деятельности;</a:t>
            </a:r>
            <a:endParaRPr lang="ru-RU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270510" algn="just">
              <a:lnSpc>
                <a:spcPct val="115000"/>
              </a:lnSpc>
            </a:pPr>
            <a:r>
              <a:rPr lang="ru-RU" sz="1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формирование социокультурной среды, соответствующей психофизическим и индивидуальным особенностям развития обучающихся с УО;</a:t>
            </a:r>
            <a:endParaRPr lang="ru-RU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270510" algn="just">
              <a:lnSpc>
                <a:spcPct val="115000"/>
              </a:lnSpc>
            </a:pPr>
            <a:r>
              <a:rPr lang="ru-RU" sz="1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обеспечение психолого-педагогической поддержки родителей (законных представителей) и повышение их компетентности в вопросах развития, образования, реабилитации (</a:t>
            </a:r>
            <a:r>
              <a:rPr lang="ru-RU" sz="1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абилитации</a:t>
            </a:r>
            <a:r>
              <a:rPr lang="ru-RU" sz="1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), охраны и укрепления здоровья обучающихся с УО ;</a:t>
            </a:r>
            <a:endParaRPr lang="ru-RU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270510" algn="just">
              <a:lnSpc>
                <a:spcPct val="115000"/>
              </a:lnSpc>
            </a:pPr>
            <a:r>
              <a:rPr lang="ru-RU" sz="1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обеспечение преемственности целей, задач и содержания дошкольного и начального общего образования.</a:t>
            </a:r>
            <a:endParaRPr lang="ru-RU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sz="1200" dirty="0"/>
          </a:p>
        </p:txBody>
      </p:sp>
    </p:spTree>
    <p:extLst>
      <p:ext uri="{BB962C8B-B14F-4D97-AF65-F5344CB8AC3E}">
        <p14:creationId xmlns:p14="http://schemas.microsoft.com/office/powerpoint/2010/main" val="902785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945" y="116110"/>
            <a:ext cx="8294255" cy="1280890"/>
          </a:xfrm>
        </p:spPr>
        <p:txBody>
          <a:bodyPr>
            <a:noAutofit/>
          </a:bodyPr>
          <a:lstStyle/>
          <a:p>
            <a:pPr marL="342900" lvl="0" indent="270510">
              <a:lnSpc>
                <a:spcPct val="115000"/>
              </a:lnSpc>
              <a:spcBef>
                <a:spcPts val="1000"/>
              </a:spcBef>
            </a:pPr>
            <a:r>
              <a:rPr lang="ru-RU" sz="2000" b="1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Целевые ориентиры на этапе завершения освоения Программы.</a:t>
            </a:r>
            <a:r>
              <a:rPr lang="ru-RU" sz="2000" b="1" dirty="0">
                <a:solidFill>
                  <a:prstClr val="black">
                    <a:lumMod val="75000"/>
                    <a:lumOff val="25000"/>
                  </a:prst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2000" b="1" dirty="0">
                <a:solidFill>
                  <a:prstClr val="black">
                    <a:lumMod val="75000"/>
                    <a:lumOff val="25000"/>
                  </a:prst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2400" b="1" dirty="0">
                <a:solidFill>
                  <a:prstClr val="black">
                    <a:lumMod val="75000"/>
                    <a:lumOff val="25000"/>
                  </a:prst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2400" b="1" dirty="0">
                <a:solidFill>
                  <a:prstClr val="black">
                    <a:lumMod val="75000"/>
                    <a:lumOff val="25000"/>
                  </a:prst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RU" sz="24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554182"/>
            <a:ext cx="9144000" cy="3777622"/>
          </a:xfrm>
        </p:spPr>
        <p:txBody>
          <a:bodyPr>
            <a:normAutofit fontScale="25000" lnSpcReduction="20000"/>
          </a:bodyPr>
          <a:lstStyle/>
          <a:p>
            <a:pPr indent="270510" algn="just">
              <a:lnSpc>
                <a:spcPct val="115000"/>
              </a:lnSpc>
            </a:pPr>
            <a:r>
              <a:rPr lang="ru-RU" sz="4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Целевые ориентиры к концу дошкольного возраста обучающихся с легкой умственной отсталостью - к семи годам ребенок умеет:</a:t>
            </a:r>
            <a:endParaRPr lang="ru-RU" sz="3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ru-RU" sz="4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1) здороваться при встрече со знакомыми педагогическим работником и другими детьми, прощаться при расставании, пользуясь при этом невербальными и вербальными средствами общения;</a:t>
            </a:r>
            <a:endParaRPr lang="ru-RU" sz="3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ru-RU" sz="4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2) благодарить за услугу, за подарок, угощение;</a:t>
            </a:r>
            <a:endParaRPr lang="ru-RU" sz="3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ru-RU" sz="4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3) адекватно вести себя в знакомой и незнакомой ситуации;</a:t>
            </a:r>
            <a:endParaRPr lang="ru-RU" sz="3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ru-RU" sz="4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4) проявлять доброжелательное отношение к знакомым и незнакомым людям;</a:t>
            </a:r>
            <a:endParaRPr lang="ru-RU" sz="3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ru-RU" sz="4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5) проявлять элементарную самооценку своих поступков и действий;</a:t>
            </a:r>
            <a:endParaRPr lang="ru-RU" sz="3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ru-RU" sz="4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6) адекватно реагировать на доброжелательное и недоброжелательное отношение к себе со стороны окружающих;</a:t>
            </a:r>
            <a:endParaRPr lang="ru-RU" sz="3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ru-RU" sz="4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7) проявлять интерес к познавательным задачам (производить анализ проблемно-практической задачи; выполнять анализ наглядно-образных задач, называть основные цвета и формы);</a:t>
            </a:r>
            <a:endParaRPr lang="ru-RU" sz="3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ru-RU" sz="4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8) соотносить знакомый текст с соответствующей иллюстрацией;</a:t>
            </a:r>
            <a:endParaRPr lang="ru-RU" sz="3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ru-RU" sz="4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9) выполнять задания на классификацию знакомых картинок;</a:t>
            </a:r>
            <a:endParaRPr lang="ru-RU" sz="3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ru-RU" sz="4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10) быть партнером в игре и в совместной деятельности со знакомыми детьми, обращаться к ним с просьбами и предложениями о совместной игре или практической деятельности;</a:t>
            </a:r>
            <a:endParaRPr lang="ru-RU" sz="3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ru-RU" sz="4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11) знать и выполнять некоторые упражнения из комплекса утренней зарядки или разминки в течение дня;</a:t>
            </a:r>
            <a:endParaRPr lang="ru-RU" sz="3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ru-RU" sz="4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12) самостоятельно участвовать в знакомых подвижных и музыкальных играх;</a:t>
            </a:r>
            <a:endParaRPr lang="ru-RU" sz="3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ru-RU" sz="4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13) самостоятельно спускаться и подниматься по ступенькам лестницы;</a:t>
            </a:r>
            <a:endParaRPr lang="ru-RU" sz="3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ru-RU" sz="4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14) положительно реагировать на просьбу педагогического работника убрать игрушки, покормить животных, полить растения в живом уголке, убрать мусор, сервировать стол, помыть посуду, протереть пыль;</a:t>
            </a:r>
            <a:endParaRPr lang="ru-RU" sz="3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ru-RU" sz="4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15) проявлять самостоятельность в быту; владеть основными культурно-гигиеническими навыками;</a:t>
            </a:r>
            <a:endParaRPr lang="ru-RU" sz="3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ru-RU" sz="4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16) положительно относиться к труду педагогических работников и к результатам его труда.</a:t>
            </a:r>
            <a:endParaRPr lang="ru-RU" sz="3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353891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25179" y="203199"/>
            <a:ext cx="7072276" cy="6225309"/>
          </a:xfrm>
        </p:spPr>
        <p:txBody>
          <a:bodyPr>
            <a:normAutofit fontScale="77500" lnSpcReduction="20000"/>
          </a:bodyPr>
          <a:lstStyle/>
          <a:p>
            <a:pPr indent="449580" algn="just">
              <a:lnSpc>
                <a:spcPct val="115000"/>
              </a:lnSpc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Целевые ориентиры к концу дошкольного возраста обучающихся с умеренной умственной отсталостью - к семи годам ребенок умеет: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1) здороваться при встрече с педагогическим работником и другими детьми, прощаться при расставании, пользуясь при этом невербальными и (или) вербальными средствами общения;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2) благодарить за услугу, за подарок, угощение;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3) адекватно вести себя в знакомой ситуации;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4) адекватно реагировать на доброжелательное и недоброжелательное отношение к себе со стороны окружающих;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5) проявлять доброжелательное отношение к знакомым людям;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6) сотрудничать с новым педагогическим работником в знакомой игровой ситуации;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7) положительно относиться к труду педагогических работников и к результатам его труда;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8) самостоятельно участвовать в знакомых музыкальных и подвижных играх;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9) самостоятельно спускаться и подниматься по ступенькам лестницы;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10) положительно реагировать на просьбу педагогического работника убрать игрушки, покормить животных, полить растения в живом уголке;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11) проявлять некоторую самостоятельность в быту, частично владеть основными культурно-гигиеническими навыками;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12) положительно относиться к труду педагогических работников и к результатам его труда</a:t>
            </a:r>
            <a:r>
              <a:rPr lang="ru-RU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67125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637615" y="452582"/>
            <a:ext cx="6591985" cy="3777622"/>
          </a:xfrm>
        </p:spPr>
        <p:txBody>
          <a:bodyPr>
            <a:normAutofit fontScale="85000" lnSpcReduction="10000"/>
          </a:bodyPr>
          <a:lstStyle/>
          <a:p>
            <a:pPr indent="449580" algn="just">
              <a:lnSpc>
                <a:spcPct val="115000"/>
              </a:lnSpc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Целевые ориентиры к концу дошкольного возраста обучающихся с тяжелой умственной отсталостью - к семи годам ребенок умеет: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1) здороваться при встрече с педагогическим работником и другими детьми, прощаться при расставании, пользуясь при этом невербальными средствами общения (смотреть в глаза, протягивать руку);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2) взаимодействовать со знакомым педагогическим работником в знакомой игровой ситуации;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3) самостоятельно ходить;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4) владеть элементарными навыками в быту;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5) подражать знакомым действиям педагогического работника;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6) проявлять интерес к другим детям.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854935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20380" y="131619"/>
            <a:ext cx="6600451" cy="2262781"/>
          </a:xfrm>
        </p:spPr>
        <p:txBody>
          <a:bodyPr>
            <a:normAutofit/>
          </a:bodyPr>
          <a:lstStyle/>
          <a:p>
            <a:pPr indent="270510" algn="ctr">
              <a:lnSpc>
                <a:spcPct val="115000"/>
              </a:lnSpc>
              <a:spcAft>
                <a:spcPts val="0"/>
              </a:spcAft>
            </a:pPr>
            <a:r>
              <a:rPr lang="ru-RU" sz="1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Описание образовательной деятельности обучающихся с </a:t>
            </a:r>
            <a:r>
              <a:rPr lang="ru-RU" sz="18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УО </a:t>
            </a:r>
            <a:r>
              <a:rPr lang="ru-RU" sz="1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 соответствии с направлениями развития ребенка, представленными в пяти образовательных областях.</a:t>
            </a:r>
            <a:r>
              <a:rPr lang="ru-RU" sz="4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4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3492" y="1665003"/>
            <a:ext cx="8368144" cy="1126283"/>
          </a:xfrm>
        </p:spPr>
        <p:txBody>
          <a:bodyPr>
            <a:noAutofit/>
          </a:bodyPr>
          <a:lstStyle/>
          <a:p>
            <a:pPr indent="270510" algn="just">
              <a:lnSpc>
                <a:spcPct val="115000"/>
              </a:lnSpc>
              <a:spcBef>
                <a:spcPts val="0"/>
              </a:spcBef>
            </a:pP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1400" u="sng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области социально-коммуникативного развития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ребенка с ТНР, с учётом его психофизических особенностей, в условиях информационной социализации основными задачами образовательной деятельности являются создание условий для: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270510" algn="just">
              <a:lnSpc>
                <a:spcPct val="115000"/>
              </a:lnSpc>
              <a:spcBef>
                <a:spcPts val="0"/>
              </a:spcBef>
            </a:pP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усвоения норм и ценностей, принятых в обществе, включая моральные и нравственные ценности;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270510" algn="just">
              <a:lnSpc>
                <a:spcPct val="115000"/>
              </a:lnSpc>
              <a:spcBef>
                <a:spcPts val="0"/>
              </a:spcBef>
            </a:pP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развития общения и взаимодействия ребенка с ТНР с педагогическим работником и другими детьми;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270510" algn="just">
              <a:lnSpc>
                <a:spcPct val="115000"/>
              </a:lnSpc>
              <a:spcBef>
                <a:spcPts val="0"/>
              </a:spcBef>
            </a:pP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становления самостоятельности, целенаправленности и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саморегуляции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собственных действий;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270510" algn="just">
              <a:lnSpc>
                <a:spcPct val="115000"/>
              </a:lnSpc>
              <a:spcBef>
                <a:spcPts val="0"/>
              </a:spcBef>
            </a:pP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развития эмоциональной отзывчивости, сопереживания,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270510" algn="just">
              <a:lnSpc>
                <a:spcPct val="115000"/>
              </a:lnSpc>
              <a:spcBef>
                <a:spcPts val="0"/>
              </a:spcBef>
            </a:pP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формирования готовности к совместной деятельности с другими детьми и педагогическим работником,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270510" algn="just">
              <a:lnSpc>
                <a:spcPct val="115000"/>
              </a:lnSpc>
              <a:spcBef>
                <a:spcPts val="0"/>
              </a:spcBef>
            </a:pP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формирования уважительного отношения и чувства принадлежности к своей семье и к сообществу обучающихся и педагогических работников в Организации;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270510" algn="just">
              <a:lnSpc>
                <a:spcPct val="115000"/>
              </a:lnSpc>
              <a:spcBef>
                <a:spcPts val="0"/>
              </a:spcBef>
            </a:pP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формирования позитивных установок к различным видам труда и творчества;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270510" algn="just">
              <a:lnSpc>
                <a:spcPct val="115000"/>
              </a:lnSpc>
              <a:spcBef>
                <a:spcPts val="0"/>
              </a:spcBef>
            </a:pP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формирования основ безопасного поведения в быту, социуме, природе;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270510" algn="just">
              <a:lnSpc>
                <a:spcPct val="115000"/>
              </a:lnSpc>
              <a:spcBef>
                <a:spcPts val="0"/>
              </a:spcBef>
            </a:pP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развития коммуникативных и социальных навыков ребенка с ТНР;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270510" algn="just">
              <a:lnSpc>
                <a:spcPct val="115000"/>
              </a:lnSpc>
              <a:spcBef>
                <a:spcPts val="0"/>
              </a:spcBef>
            </a:pP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развития игровой деятельности.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sz="1200" dirty="0"/>
          </a:p>
        </p:txBody>
      </p:sp>
    </p:spTree>
    <p:extLst>
      <p:ext uri="{BB962C8B-B14F-4D97-AF65-F5344CB8AC3E}">
        <p14:creationId xmlns:p14="http://schemas.microsoft.com/office/powerpoint/2010/main" val="29317382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23580" y="824216"/>
            <a:ext cx="6600451" cy="1126283"/>
          </a:xfrm>
        </p:spPr>
        <p:txBody>
          <a:bodyPr>
            <a:noAutofit/>
          </a:bodyPr>
          <a:lstStyle/>
          <a:p>
            <a:pPr indent="270510" algn="just">
              <a:lnSpc>
                <a:spcPct val="115000"/>
              </a:lnSpc>
            </a:pP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 образовательной области "Познавательное развитие" основными задачами образовательной деятельности с детьми являются создание условий для: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buFont typeface="Times New Roman" panose="02020603050405020304" pitchFamily="18" charset="0"/>
              <a:buChar char="-"/>
            </a:pP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развития интересов обучающихся, любознательности и познавательной мотивации;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buFont typeface="Times New Roman" panose="02020603050405020304" pitchFamily="18" charset="0"/>
              <a:buChar char="-"/>
            </a:pP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формирования познавательных действий, становления сознания;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buFont typeface="Times New Roman" panose="02020603050405020304" pitchFamily="18" charset="0"/>
              <a:buChar char="-"/>
            </a:pP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развития воображения и творческой активности;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buFont typeface="Times New Roman" panose="02020603050405020304" pitchFamily="18" charset="0"/>
              <a:buChar char="-"/>
            </a:pP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формирования первичных представлений о себе, других людях, объектах окружающего мира, о свойствах и отношениях объектов окружающего мира (форме, цвете, размере, материале, звучании, ритме, темпе, количестве, числе, части и целом, пространстве и времени, движении и покое, причинах и следствиях);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buFont typeface="Times New Roman" panose="02020603050405020304" pitchFamily="18" charset="0"/>
              <a:buChar char="-"/>
            </a:pP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формирования первичных представлений о малой родине и Отечестве, представлений о социокультурных ценностях нашего народа, об отечественных традициях и праздниках, о планете Земля как общем доме людей, об особенностях ее природы, многообразии стран и народов мира;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buFont typeface="Times New Roman" panose="02020603050405020304" pitchFamily="18" charset="0"/>
              <a:buChar char="-"/>
            </a:pP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развития представлений о виртуальной среде, о возможностях и рисках интернета.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24705635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526779" y="332509"/>
            <a:ext cx="6591985" cy="3777622"/>
          </a:xfrm>
        </p:spPr>
        <p:txBody>
          <a:bodyPr>
            <a:noAutofit/>
          </a:bodyPr>
          <a:lstStyle/>
          <a:p>
            <a:pPr indent="270510" algn="just">
              <a:lnSpc>
                <a:spcPct val="115000"/>
              </a:lnSpc>
            </a:pP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 образовательной области "Речевое развитие" основными задачами образовательной деятельности с детьми является создание условий для: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15000"/>
              </a:lnSpc>
              <a:buFont typeface="Times New Roman" panose="02020603050405020304" pitchFamily="18" charset="0"/>
              <a:buChar char="-"/>
            </a:pP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овладения речью как средством общения и культуры;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15000"/>
              </a:lnSpc>
              <a:buFont typeface="Times New Roman" panose="02020603050405020304" pitchFamily="18" charset="0"/>
              <a:buChar char="-"/>
            </a:pP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обогащения активного словаря;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15000"/>
              </a:lnSpc>
              <a:buFont typeface="Times New Roman" panose="02020603050405020304" pitchFamily="18" charset="0"/>
              <a:buChar char="-"/>
            </a:pP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развития связной, грамматически правильной диалогической и монологической речи;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15000"/>
              </a:lnSpc>
              <a:buFont typeface="Times New Roman" panose="02020603050405020304" pitchFamily="18" charset="0"/>
              <a:buChar char="-"/>
            </a:pP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развития речевого творчества;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15000"/>
              </a:lnSpc>
              <a:buFont typeface="Times New Roman" panose="02020603050405020304" pitchFamily="18" charset="0"/>
              <a:buChar char="-"/>
            </a:pP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развития звуковой и интонационной культуры речи, фонематического слуха;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15000"/>
              </a:lnSpc>
              <a:buFont typeface="Times New Roman" panose="02020603050405020304" pitchFamily="18" charset="0"/>
              <a:buChar char="-"/>
            </a:pP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знакомства с книжной культурой, детской литературой;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15000"/>
              </a:lnSpc>
              <a:buFont typeface="Times New Roman" panose="02020603050405020304" pitchFamily="18" charset="0"/>
              <a:buChar char="-"/>
            </a:pP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развития понимания на слух текстов различных жанров детской литературы;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15000"/>
              </a:lnSpc>
              <a:buFont typeface="Times New Roman" panose="02020603050405020304" pitchFamily="18" charset="0"/>
              <a:buChar char="-"/>
            </a:pP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формирование звуковой аналитико-синтетической активности как предпосылки обучения грамоте;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15000"/>
              </a:lnSpc>
              <a:buFont typeface="Times New Roman" panose="02020603050405020304" pitchFamily="18" charset="0"/>
              <a:buChar char="-"/>
            </a:pP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профилактики речевых нарушений и их системных последствий.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3452554729"/>
      </p:ext>
    </p:extLst>
  </p:cSld>
  <p:clrMapOvr>
    <a:masterClrMapping/>
  </p:clrMapOvr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TM02892315[[fn=Легкий дым]]</Template>
  <TotalTime>15</TotalTime>
  <Words>1031</Words>
  <Application>Microsoft Office PowerPoint</Application>
  <PresentationFormat>Экран (4:3)</PresentationFormat>
  <Paragraphs>93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8" baseType="lpstr">
      <vt:lpstr>Arial</vt:lpstr>
      <vt:lpstr>Calibri</vt:lpstr>
      <vt:lpstr>Century Gothic</vt:lpstr>
      <vt:lpstr>Times New Roman</vt:lpstr>
      <vt:lpstr>Wingdings 3</vt:lpstr>
      <vt:lpstr>Легкий дым</vt:lpstr>
      <vt:lpstr>Адаптированная образовательная программа дошкольного образования для обучающихся с умственной отсталостью муниципального бюджетного дошкольного образовательного учреждения детского сада № 15 «Аленка» г. Николаевска-на-Амуре Хабаровского края </vt:lpstr>
      <vt:lpstr>Цель</vt:lpstr>
      <vt:lpstr>Задачи</vt:lpstr>
      <vt:lpstr>Целевые ориентиры на этапе завершения освоения Программы.  </vt:lpstr>
      <vt:lpstr>Презентация PowerPoint</vt:lpstr>
      <vt:lpstr>Презентация PowerPoint</vt:lpstr>
      <vt:lpstr>Описание образовательной деятельности обучающихся с УО в соответствии с направлениями развития ребенка, представленными в пяти образовательных областях.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Адаптированная образовательная программа дошкольного образования для обучающихся с тяжелыми нарушениями речи муниципального бюджетного дошкольного образовательного учреждения детского сада № 15 «Аленка» г. Николаевска-на-Амуре Хабаровского края</dc:title>
  <dc:creator>Lenovo</dc:creator>
  <cp:lastModifiedBy>Lenovo</cp:lastModifiedBy>
  <cp:revision>3</cp:revision>
  <dcterms:created xsi:type="dcterms:W3CDTF">2024-12-13T05:23:00Z</dcterms:created>
  <dcterms:modified xsi:type="dcterms:W3CDTF">2024-12-13T05:49:10Z</dcterms:modified>
</cp:coreProperties>
</file>