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7447B6-2625-4C21-A745-051EFFE103C3}" type="doc">
      <dgm:prSet loTypeId="urn:microsoft.com/office/officeart/2005/8/layout/matrix3" loCatId="matrix" qsTypeId="urn:microsoft.com/office/officeart/2005/8/quickstyle/3d2" qsCatId="3D" csTypeId="urn:microsoft.com/office/officeart/2005/8/colors/colorful1#1" csCatId="colorful" phldr="1"/>
      <dgm:spPr/>
      <dgm:t>
        <a:bodyPr/>
        <a:lstStyle/>
        <a:p>
          <a:endParaRPr lang="ru-RU"/>
        </a:p>
      </dgm:t>
    </dgm:pt>
    <dgm:pt modelId="{C93A6FDC-0E68-4060-A1F2-64846C198A87}">
      <dgm:prSet phldrT="[Текст]" custT="1"/>
      <dgm:spPr/>
      <dgm:t>
        <a:bodyPr/>
        <a:lstStyle/>
        <a:p>
          <a:r>
            <a:rPr lang="ru-RU" sz="2000" dirty="0" smtClean="0">
              <a:solidFill>
                <a:schemeClr val="bg1"/>
              </a:solidFill>
              <a:latin typeface="Monotype Corsiva" panose="03010101010201010101" pitchFamily="66" charset="0"/>
            </a:rPr>
            <a:t>Игровая деятельность</a:t>
          </a:r>
          <a:endParaRPr lang="ru-RU" sz="2000" dirty="0">
            <a:solidFill>
              <a:schemeClr val="bg1"/>
            </a:solidFill>
            <a:latin typeface="Monotype Corsiva" panose="03010101010201010101" pitchFamily="66" charset="0"/>
          </a:endParaRPr>
        </a:p>
      </dgm:t>
    </dgm:pt>
    <dgm:pt modelId="{95AC6B62-0D7B-4E89-B6D1-57DFEFD6D979}" type="parTrans" cxnId="{1796F374-7C64-4390-931D-29C14739D9C0}">
      <dgm:prSet/>
      <dgm:spPr/>
      <dgm:t>
        <a:bodyPr/>
        <a:lstStyle/>
        <a:p>
          <a:endParaRPr lang="ru-RU"/>
        </a:p>
      </dgm:t>
    </dgm:pt>
    <dgm:pt modelId="{9C63FB23-CF5D-4802-9BF2-F21411200F6C}" type="sibTrans" cxnId="{1796F374-7C64-4390-931D-29C14739D9C0}">
      <dgm:prSet/>
      <dgm:spPr/>
      <dgm:t>
        <a:bodyPr/>
        <a:lstStyle/>
        <a:p>
          <a:endParaRPr lang="ru-RU"/>
        </a:p>
      </dgm:t>
    </dgm:pt>
    <dgm:pt modelId="{28344664-0F55-474F-968E-4CFB5C3DC8B3}">
      <dgm:prSet phldrT="[Текст]" custT="1"/>
      <dgm:spPr/>
      <dgm:t>
        <a:bodyPr/>
        <a:lstStyle/>
        <a:p>
          <a:r>
            <a:rPr lang="ru-RU" sz="1800" dirty="0" smtClean="0">
              <a:solidFill>
                <a:schemeClr val="bg1"/>
              </a:solidFill>
              <a:latin typeface="Monotype Corsiva" panose="03010101010201010101" pitchFamily="66" charset="0"/>
            </a:rPr>
            <a:t>Познавательное развитие</a:t>
          </a:r>
          <a:endParaRPr lang="ru-RU" sz="1800" dirty="0">
            <a:solidFill>
              <a:schemeClr val="bg1"/>
            </a:solidFill>
            <a:latin typeface="Monotype Corsiva" panose="03010101010201010101" pitchFamily="66" charset="0"/>
          </a:endParaRPr>
        </a:p>
      </dgm:t>
    </dgm:pt>
    <dgm:pt modelId="{3844D1D6-1676-4470-A0C0-1DEC2B654E1F}" type="parTrans" cxnId="{899991C3-5BF5-4055-8595-BB084F6A90ED}">
      <dgm:prSet/>
      <dgm:spPr/>
      <dgm:t>
        <a:bodyPr/>
        <a:lstStyle/>
        <a:p>
          <a:endParaRPr lang="ru-RU"/>
        </a:p>
      </dgm:t>
    </dgm:pt>
    <dgm:pt modelId="{D79614D5-F0C5-4B71-A835-B7D93C68B1BC}" type="sibTrans" cxnId="{899991C3-5BF5-4055-8595-BB084F6A90ED}">
      <dgm:prSet/>
      <dgm:spPr/>
      <dgm:t>
        <a:bodyPr/>
        <a:lstStyle/>
        <a:p>
          <a:endParaRPr lang="ru-RU"/>
        </a:p>
      </dgm:t>
    </dgm:pt>
    <dgm:pt modelId="{A483D234-8158-4EC3-BCA0-E55ED9E63A46}">
      <dgm:prSet phldrT="[Текст]" custT="1"/>
      <dgm:spPr/>
      <dgm:t>
        <a:bodyPr/>
        <a:lstStyle/>
        <a:p>
          <a:r>
            <a:rPr lang="ru-RU" sz="1600" dirty="0" smtClean="0">
              <a:solidFill>
                <a:schemeClr val="bg1"/>
              </a:solidFill>
              <a:latin typeface="Monotype Corsiva" panose="03010101010201010101" pitchFamily="66" charset="0"/>
            </a:rPr>
            <a:t>Изобразительная деятельность</a:t>
          </a:r>
          <a:endParaRPr lang="ru-RU" sz="1600" dirty="0">
            <a:solidFill>
              <a:schemeClr val="bg1"/>
            </a:solidFill>
            <a:latin typeface="Monotype Corsiva" panose="03010101010201010101" pitchFamily="66" charset="0"/>
          </a:endParaRPr>
        </a:p>
      </dgm:t>
    </dgm:pt>
    <dgm:pt modelId="{803683CB-0841-4F20-B9DE-800E246A51B1}" type="parTrans" cxnId="{09FEF495-377B-4243-A822-8EF9A89C8019}">
      <dgm:prSet/>
      <dgm:spPr/>
      <dgm:t>
        <a:bodyPr/>
        <a:lstStyle/>
        <a:p>
          <a:endParaRPr lang="ru-RU"/>
        </a:p>
      </dgm:t>
    </dgm:pt>
    <dgm:pt modelId="{B353FC88-5824-4E03-B004-5EE49E2BA9BB}" type="sibTrans" cxnId="{09FEF495-377B-4243-A822-8EF9A89C8019}">
      <dgm:prSet/>
      <dgm:spPr/>
      <dgm:t>
        <a:bodyPr/>
        <a:lstStyle/>
        <a:p>
          <a:endParaRPr lang="ru-RU"/>
        </a:p>
      </dgm:t>
    </dgm:pt>
    <dgm:pt modelId="{A7EC46CA-A6AF-4407-B32F-C6701C672DE9}">
      <dgm:prSet phldrT="[Текст]"/>
      <dgm:spPr/>
      <dgm:t>
        <a:bodyPr/>
        <a:lstStyle/>
        <a:p>
          <a:r>
            <a:rPr lang="ru-RU" dirty="0" smtClean="0">
              <a:solidFill>
                <a:schemeClr val="bg1"/>
              </a:solidFill>
              <a:latin typeface="Monotype Corsiva" panose="03010101010201010101" pitchFamily="66" charset="0"/>
            </a:rPr>
            <a:t>Чтение художественной литературы</a:t>
          </a:r>
          <a:endParaRPr lang="ru-RU" dirty="0">
            <a:solidFill>
              <a:schemeClr val="bg1"/>
            </a:solidFill>
            <a:latin typeface="Monotype Corsiva" panose="03010101010201010101" pitchFamily="66" charset="0"/>
          </a:endParaRPr>
        </a:p>
      </dgm:t>
    </dgm:pt>
    <dgm:pt modelId="{74C5CCB1-FF0B-48C0-B3F7-BDB9130618FB}" type="parTrans" cxnId="{8AF7888C-672E-42A7-8980-B1F3D97E6649}">
      <dgm:prSet/>
      <dgm:spPr/>
      <dgm:t>
        <a:bodyPr/>
        <a:lstStyle/>
        <a:p>
          <a:endParaRPr lang="ru-RU"/>
        </a:p>
      </dgm:t>
    </dgm:pt>
    <dgm:pt modelId="{BE468252-00C6-4992-9DA5-F9BC4880D66D}" type="sibTrans" cxnId="{8AF7888C-672E-42A7-8980-B1F3D97E6649}">
      <dgm:prSet/>
      <dgm:spPr/>
      <dgm:t>
        <a:bodyPr/>
        <a:lstStyle/>
        <a:p>
          <a:endParaRPr lang="ru-RU"/>
        </a:p>
      </dgm:t>
    </dgm:pt>
    <dgm:pt modelId="{8B6CDAA7-F95C-4B33-9256-C8D67C74F633}" type="pres">
      <dgm:prSet presAssocID="{867447B6-2625-4C21-A745-051EFFE103C3}" presName="matrix" presStyleCnt="0">
        <dgm:presLayoutVars>
          <dgm:chMax val="1"/>
          <dgm:dir/>
          <dgm:resizeHandles val="exact"/>
        </dgm:presLayoutVars>
      </dgm:prSet>
      <dgm:spPr/>
      <dgm:t>
        <a:bodyPr/>
        <a:lstStyle/>
        <a:p>
          <a:endParaRPr lang="ru-RU"/>
        </a:p>
      </dgm:t>
    </dgm:pt>
    <dgm:pt modelId="{4F493E26-3FDC-415F-A578-3C5CDA37EAB4}" type="pres">
      <dgm:prSet presAssocID="{867447B6-2625-4C21-A745-051EFFE103C3}" presName="diamond" presStyleLbl="bgShp" presStyleIdx="0" presStyleCnt="1"/>
      <dgm:spPr>
        <a:solidFill>
          <a:srgbClr val="FFFF66"/>
        </a:solidFill>
      </dgm:spPr>
    </dgm:pt>
    <dgm:pt modelId="{DF1D9C78-4142-42A2-837E-E29A97A2AAF0}" type="pres">
      <dgm:prSet presAssocID="{867447B6-2625-4C21-A745-051EFFE103C3}" presName="quad1" presStyleLbl="node1" presStyleIdx="0" presStyleCnt="4" custLinFactNeighborX="-2477" custLinFactNeighborY="-659">
        <dgm:presLayoutVars>
          <dgm:chMax val="0"/>
          <dgm:chPref val="0"/>
          <dgm:bulletEnabled val="1"/>
        </dgm:presLayoutVars>
      </dgm:prSet>
      <dgm:spPr/>
      <dgm:t>
        <a:bodyPr/>
        <a:lstStyle/>
        <a:p>
          <a:endParaRPr lang="ru-RU"/>
        </a:p>
      </dgm:t>
    </dgm:pt>
    <dgm:pt modelId="{18D97D75-2D6C-4496-A059-B942DC2B8D45}" type="pres">
      <dgm:prSet presAssocID="{867447B6-2625-4C21-A745-051EFFE103C3}" presName="quad2" presStyleLbl="node1" presStyleIdx="1" presStyleCnt="4" custLinFactNeighborX="5269" custLinFactNeighborY="1434">
        <dgm:presLayoutVars>
          <dgm:chMax val="0"/>
          <dgm:chPref val="0"/>
          <dgm:bulletEnabled val="1"/>
        </dgm:presLayoutVars>
      </dgm:prSet>
      <dgm:spPr/>
      <dgm:t>
        <a:bodyPr/>
        <a:lstStyle/>
        <a:p>
          <a:endParaRPr lang="ru-RU"/>
        </a:p>
      </dgm:t>
    </dgm:pt>
    <dgm:pt modelId="{512B9D7C-5A2A-423B-A470-4680D6618287}" type="pres">
      <dgm:prSet presAssocID="{867447B6-2625-4C21-A745-051EFFE103C3}" presName="quad3" presStyleLbl="node1" presStyleIdx="2" presStyleCnt="4" custLinFactNeighborX="-3873" custLinFactNeighborY="4122">
        <dgm:presLayoutVars>
          <dgm:chMax val="0"/>
          <dgm:chPref val="0"/>
          <dgm:bulletEnabled val="1"/>
        </dgm:presLayoutVars>
      </dgm:prSet>
      <dgm:spPr/>
      <dgm:t>
        <a:bodyPr/>
        <a:lstStyle/>
        <a:p>
          <a:endParaRPr lang="ru-RU"/>
        </a:p>
      </dgm:t>
    </dgm:pt>
    <dgm:pt modelId="{934CF77C-25C4-451D-BF22-D36E18EAA25B}" type="pres">
      <dgm:prSet presAssocID="{867447B6-2625-4C21-A745-051EFFE103C3}" presName="quad4" presStyleLbl="node1" presStyleIdx="3" presStyleCnt="4" custLinFactNeighborX="4571" custLinFactNeighborY="6216">
        <dgm:presLayoutVars>
          <dgm:chMax val="0"/>
          <dgm:chPref val="0"/>
          <dgm:bulletEnabled val="1"/>
        </dgm:presLayoutVars>
      </dgm:prSet>
      <dgm:spPr/>
      <dgm:t>
        <a:bodyPr/>
        <a:lstStyle/>
        <a:p>
          <a:endParaRPr lang="ru-RU"/>
        </a:p>
      </dgm:t>
    </dgm:pt>
  </dgm:ptLst>
  <dgm:cxnLst>
    <dgm:cxn modelId="{899991C3-5BF5-4055-8595-BB084F6A90ED}" srcId="{867447B6-2625-4C21-A745-051EFFE103C3}" destId="{28344664-0F55-474F-968E-4CFB5C3DC8B3}" srcOrd="1" destOrd="0" parTransId="{3844D1D6-1676-4470-A0C0-1DEC2B654E1F}" sibTransId="{D79614D5-F0C5-4B71-A835-B7D93C68B1BC}"/>
    <dgm:cxn modelId="{BC08641C-BA83-4B1D-BD84-5DB275CD0B70}" type="presOf" srcId="{28344664-0F55-474F-968E-4CFB5C3DC8B3}" destId="{18D97D75-2D6C-4496-A059-B942DC2B8D45}" srcOrd="0" destOrd="0" presId="urn:microsoft.com/office/officeart/2005/8/layout/matrix3"/>
    <dgm:cxn modelId="{09FEF495-377B-4243-A822-8EF9A89C8019}" srcId="{867447B6-2625-4C21-A745-051EFFE103C3}" destId="{A483D234-8158-4EC3-BCA0-E55ED9E63A46}" srcOrd="2" destOrd="0" parTransId="{803683CB-0841-4F20-B9DE-800E246A51B1}" sibTransId="{B353FC88-5824-4E03-B004-5EE49E2BA9BB}"/>
    <dgm:cxn modelId="{AEC56096-5544-4675-B9CF-3D1FAA282109}" type="presOf" srcId="{A7EC46CA-A6AF-4407-B32F-C6701C672DE9}" destId="{934CF77C-25C4-451D-BF22-D36E18EAA25B}" srcOrd="0" destOrd="0" presId="urn:microsoft.com/office/officeart/2005/8/layout/matrix3"/>
    <dgm:cxn modelId="{1796F374-7C64-4390-931D-29C14739D9C0}" srcId="{867447B6-2625-4C21-A745-051EFFE103C3}" destId="{C93A6FDC-0E68-4060-A1F2-64846C198A87}" srcOrd="0" destOrd="0" parTransId="{95AC6B62-0D7B-4E89-B6D1-57DFEFD6D979}" sibTransId="{9C63FB23-CF5D-4802-9BF2-F21411200F6C}"/>
    <dgm:cxn modelId="{8AF7888C-672E-42A7-8980-B1F3D97E6649}" srcId="{867447B6-2625-4C21-A745-051EFFE103C3}" destId="{A7EC46CA-A6AF-4407-B32F-C6701C672DE9}" srcOrd="3" destOrd="0" parTransId="{74C5CCB1-FF0B-48C0-B3F7-BDB9130618FB}" sibTransId="{BE468252-00C6-4992-9DA5-F9BC4880D66D}"/>
    <dgm:cxn modelId="{61143137-2047-4E9B-A505-BB5972BE9A64}" type="presOf" srcId="{867447B6-2625-4C21-A745-051EFFE103C3}" destId="{8B6CDAA7-F95C-4B33-9256-C8D67C74F633}" srcOrd="0" destOrd="0" presId="urn:microsoft.com/office/officeart/2005/8/layout/matrix3"/>
    <dgm:cxn modelId="{A9BFE3FC-2146-47FC-AC8A-C1E951CCC5E8}" type="presOf" srcId="{C93A6FDC-0E68-4060-A1F2-64846C198A87}" destId="{DF1D9C78-4142-42A2-837E-E29A97A2AAF0}" srcOrd="0" destOrd="0" presId="urn:microsoft.com/office/officeart/2005/8/layout/matrix3"/>
    <dgm:cxn modelId="{7AB596D3-993C-44DD-BBE0-EDCE803BB51B}" type="presOf" srcId="{A483D234-8158-4EC3-BCA0-E55ED9E63A46}" destId="{512B9D7C-5A2A-423B-A470-4680D6618287}" srcOrd="0" destOrd="0" presId="urn:microsoft.com/office/officeart/2005/8/layout/matrix3"/>
    <dgm:cxn modelId="{74200D8D-A5D8-4E98-B33E-F37A1CF8E7DA}" type="presParOf" srcId="{8B6CDAA7-F95C-4B33-9256-C8D67C74F633}" destId="{4F493E26-3FDC-415F-A578-3C5CDA37EAB4}" srcOrd="0" destOrd="0" presId="urn:microsoft.com/office/officeart/2005/8/layout/matrix3"/>
    <dgm:cxn modelId="{D17DB99D-9034-4FB7-8B62-FF9B5773AF43}" type="presParOf" srcId="{8B6CDAA7-F95C-4B33-9256-C8D67C74F633}" destId="{DF1D9C78-4142-42A2-837E-E29A97A2AAF0}" srcOrd="1" destOrd="0" presId="urn:microsoft.com/office/officeart/2005/8/layout/matrix3"/>
    <dgm:cxn modelId="{6290961C-3E28-4769-A1FD-A8291E04F9EC}" type="presParOf" srcId="{8B6CDAA7-F95C-4B33-9256-C8D67C74F633}" destId="{18D97D75-2D6C-4496-A059-B942DC2B8D45}" srcOrd="2" destOrd="0" presId="urn:microsoft.com/office/officeart/2005/8/layout/matrix3"/>
    <dgm:cxn modelId="{451AC88F-6695-4ED1-8A91-FBCBD50D727F}" type="presParOf" srcId="{8B6CDAA7-F95C-4B33-9256-C8D67C74F633}" destId="{512B9D7C-5A2A-423B-A470-4680D6618287}" srcOrd="3" destOrd="0" presId="urn:microsoft.com/office/officeart/2005/8/layout/matrix3"/>
    <dgm:cxn modelId="{2CB492DE-9BE5-4AD9-A911-6527B910CF4A}" type="presParOf" srcId="{8B6CDAA7-F95C-4B33-9256-C8D67C74F633}" destId="{934CF77C-25C4-451D-BF22-D36E18EAA25B}"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493E26-3FDC-415F-A578-3C5CDA37EAB4}">
      <dsp:nvSpPr>
        <dsp:cNvPr id="0" name=""/>
        <dsp:cNvSpPr/>
      </dsp:nvSpPr>
      <dsp:spPr>
        <a:xfrm>
          <a:off x="98426" y="0"/>
          <a:ext cx="4732336" cy="4732336"/>
        </a:xfrm>
        <a:prstGeom prst="diamond">
          <a:avLst/>
        </a:prstGeom>
        <a:solidFill>
          <a:srgbClr val="FFFF6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F1D9C78-4142-42A2-837E-E29A97A2AAF0}">
      <dsp:nvSpPr>
        <dsp:cNvPr id="0" name=""/>
        <dsp:cNvSpPr/>
      </dsp:nvSpPr>
      <dsp:spPr>
        <a:xfrm>
          <a:off x="502282" y="437409"/>
          <a:ext cx="1845611" cy="1845611"/>
        </a:xfrm>
        <a:prstGeom prst="round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bg1"/>
              </a:solidFill>
              <a:latin typeface="Monotype Corsiva" panose="03010101010201010101" pitchFamily="66" charset="0"/>
            </a:rPr>
            <a:t>Игровая деятельность</a:t>
          </a:r>
          <a:endParaRPr lang="ru-RU" sz="2000" kern="1200" dirty="0">
            <a:solidFill>
              <a:schemeClr val="bg1"/>
            </a:solidFill>
            <a:latin typeface="Monotype Corsiva" panose="03010101010201010101" pitchFamily="66" charset="0"/>
          </a:endParaRPr>
        </a:p>
      </dsp:txBody>
      <dsp:txXfrm>
        <a:off x="502282" y="437409"/>
        <a:ext cx="1845611" cy="1845611"/>
      </dsp:txXfrm>
    </dsp:sp>
    <dsp:sp modelId="{18D97D75-2D6C-4496-A059-B942DC2B8D45}">
      <dsp:nvSpPr>
        <dsp:cNvPr id="0" name=""/>
        <dsp:cNvSpPr/>
      </dsp:nvSpPr>
      <dsp:spPr>
        <a:xfrm>
          <a:off x="2632824" y="476037"/>
          <a:ext cx="1845611" cy="1845611"/>
        </a:xfrm>
        <a:prstGeom prst="roundRect">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bg1"/>
              </a:solidFill>
              <a:latin typeface="Monotype Corsiva" panose="03010101010201010101" pitchFamily="66" charset="0"/>
            </a:rPr>
            <a:t>Познавательное развитие</a:t>
          </a:r>
          <a:endParaRPr lang="ru-RU" sz="1800" kern="1200" dirty="0">
            <a:solidFill>
              <a:schemeClr val="bg1"/>
            </a:solidFill>
            <a:latin typeface="Monotype Corsiva" panose="03010101010201010101" pitchFamily="66" charset="0"/>
          </a:endParaRPr>
        </a:p>
      </dsp:txBody>
      <dsp:txXfrm>
        <a:off x="2632824" y="476037"/>
        <a:ext cx="1845611" cy="1845611"/>
      </dsp:txXfrm>
    </dsp:sp>
    <dsp:sp modelId="{512B9D7C-5A2A-423B-A470-4680D6618287}">
      <dsp:nvSpPr>
        <dsp:cNvPr id="0" name=""/>
        <dsp:cNvSpPr/>
      </dsp:nvSpPr>
      <dsp:spPr>
        <a:xfrm>
          <a:off x="476517" y="2513229"/>
          <a:ext cx="1845611" cy="1845611"/>
        </a:xfrm>
        <a:prstGeom prst="roundRect">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bg1"/>
              </a:solidFill>
              <a:latin typeface="Monotype Corsiva" panose="03010101010201010101" pitchFamily="66" charset="0"/>
            </a:rPr>
            <a:t>Изобразительная деятельность</a:t>
          </a:r>
          <a:endParaRPr lang="ru-RU" sz="1600" kern="1200" dirty="0">
            <a:solidFill>
              <a:schemeClr val="bg1"/>
            </a:solidFill>
            <a:latin typeface="Monotype Corsiva" panose="03010101010201010101" pitchFamily="66" charset="0"/>
          </a:endParaRPr>
        </a:p>
      </dsp:txBody>
      <dsp:txXfrm>
        <a:off x="476517" y="2513229"/>
        <a:ext cx="1845611" cy="1845611"/>
      </dsp:txXfrm>
    </dsp:sp>
    <dsp:sp modelId="{934CF77C-25C4-451D-BF22-D36E18EAA25B}">
      <dsp:nvSpPr>
        <dsp:cNvPr id="0" name=""/>
        <dsp:cNvSpPr/>
      </dsp:nvSpPr>
      <dsp:spPr>
        <a:xfrm>
          <a:off x="2619941" y="2551876"/>
          <a:ext cx="1845611" cy="1845611"/>
        </a:xfrm>
        <a:prstGeom prst="roundRect">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solidFill>
                <a:schemeClr val="bg1"/>
              </a:solidFill>
              <a:latin typeface="Monotype Corsiva" panose="03010101010201010101" pitchFamily="66" charset="0"/>
            </a:rPr>
            <a:t>Чтение художественной литературы</a:t>
          </a:r>
          <a:endParaRPr lang="ru-RU" sz="1900" kern="1200" dirty="0">
            <a:solidFill>
              <a:schemeClr val="bg1"/>
            </a:solidFill>
            <a:latin typeface="Monotype Corsiva" panose="03010101010201010101" pitchFamily="66" charset="0"/>
          </a:endParaRPr>
        </a:p>
      </dsp:txBody>
      <dsp:txXfrm>
        <a:off x="2619941" y="2551876"/>
        <a:ext cx="1845611" cy="184561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3/29/2019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07666" y="228600"/>
            <a:ext cx="8750734" cy="872836"/>
          </a:xfrm>
        </p:spPr>
        <p:txBody>
          <a:bodyPr>
            <a:normAutofit/>
          </a:bodyPr>
          <a:lstStyle/>
          <a:p>
            <a:pPr algn="ctr"/>
            <a:r>
              <a:rPr lang="ru-RU" sz="3600" dirty="0" smtClean="0">
                <a:solidFill>
                  <a:srgbClr val="FF0000"/>
                </a:solidFill>
                <a:latin typeface="Monotype Corsiva" panose="03010101010201010101" pitchFamily="66" charset="0"/>
              </a:rPr>
              <a:t>Проект: </a:t>
            </a:r>
            <a:r>
              <a:rPr lang="ru-RU" sz="3600" dirty="0" smtClean="0">
                <a:solidFill>
                  <a:schemeClr val="accent2"/>
                </a:solidFill>
                <a:latin typeface="Monotype Corsiva" panose="03010101010201010101" pitchFamily="66" charset="0"/>
              </a:rPr>
              <a:t>«Улицы Нашего города»</a:t>
            </a:r>
            <a:endParaRPr lang="ru-RU" sz="3600" dirty="0">
              <a:solidFill>
                <a:schemeClr val="accent2"/>
              </a:solidFill>
              <a:latin typeface="Monotype Corsiva" panose="03010101010201010101" pitchFamily="66"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07666" y="987521"/>
            <a:ext cx="9331036" cy="5257800"/>
          </a:xfrm>
        </p:spPr>
      </p:pic>
      <p:sp>
        <p:nvSpPr>
          <p:cNvPr id="6" name="Текст 5"/>
          <p:cNvSpPr>
            <a:spLocks noGrp="1"/>
          </p:cNvSpPr>
          <p:nvPr>
            <p:ph type="body" sz="half" idx="2"/>
          </p:nvPr>
        </p:nvSpPr>
        <p:spPr>
          <a:xfrm>
            <a:off x="4687910" y="6339994"/>
            <a:ext cx="7504091" cy="518006"/>
          </a:xfrm>
        </p:spPr>
        <p:txBody>
          <a:bodyPr>
            <a:normAutofit/>
          </a:bodyPr>
          <a:lstStyle/>
          <a:p>
            <a:r>
              <a:rPr lang="ru-RU" sz="1800" dirty="0" smtClean="0">
                <a:solidFill>
                  <a:schemeClr val="bg1"/>
                </a:solidFill>
                <a:latin typeface="Monotype Corsiva" panose="03010101010201010101" pitchFamily="66" charset="0"/>
              </a:rPr>
              <a:t>Выполнили воспитатели МБДОУ д/с №15»Алёнка»: </a:t>
            </a:r>
            <a:r>
              <a:rPr lang="ru-RU" sz="1800" dirty="0" err="1" smtClean="0">
                <a:solidFill>
                  <a:schemeClr val="bg1"/>
                </a:solidFill>
                <a:latin typeface="Monotype Corsiva" panose="03010101010201010101" pitchFamily="66" charset="0"/>
              </a:rPr>
              <a:t>Украинцева</a:t>
            </a:r>
            <a:r>
              <a:rPr lang="ru-RU" sz="1800" dirty="0" smtClean="0">
                <a:solidFill>
                  <a:schemeClr val="bg1"/>
                </a:solidFill>
                <a:latin typeface="Monotype Corsiva" panose="03010101010201010101" pitchFamily="66" charset="0"/>
              </a:rPr>
              <a:t> </a:t>
            </a:r>
            <a:r>
              <a:rPr lang="ru-RU" sz="1800" dirty="0" smtClean="0">
                <a:solidFill>
                  <a:schemeClr val="bg1"/>
                </a:solidFill>
                <a:latin typeface="Monotype Corsiva" panose="03010101010201010101" pitchFamily="66" charset="0"/>
              </a:rPr>
              <a:t>И.В</a:t>
            </a:r>
            <a:r>
              <a:rPr lang="ru-RU" dirty="0" smtClean="0">
                <a:solidFill>
                  <a:schemeClr val="bg1"/>
                </a:solidFill>
                <a:latin typeface="Monotype Corsiva" panose="03010101010201010101" pitchFamily="66" charset="0"/>
              </a:rPr>
              <a:t>.</a:t>
            </a:r>
            <a:endParaRPr lang="ru-RU" dirty="0">
              <a:solidFill>
                <a:schemeClr val="bg1"/>
              </a:solidFill>
              <a:latin typeface="Monotype Corsiva" panose="03010101010201010101" pitchFamily="66" charset="0"/>
            </a:endParaRPr>
          </a:p>
        </p:txBody>
      </p:sp>
    </p:spTree>
    <p:extLst>
      <p:ext uri="{BB962C8B-B14F-4D97-AF65-F5344CB8AC3E}">
        <p14:creationId xmlns:p14="http://schemas.microsoft.com/office/powerpoint/2010/main" xmlns="" val="370632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287032" cy="679360"/>
          </a:xfrm>
        </p:spPr>
        <p:txBody>
          <a:bodyPr>
            <a:normAutofit/>
          </a:bodyPr>
          <a:lstStyle/>
          <a:p>
            <a:r>
              <a:rPr lang="ru-RU" sz="2800" cap="none" dirty="0" smtClean="0">
                <a:solidFill>
                  <a:srgbClr val="FF0000"/>
                </a:solidFill>
                <a:latin typeface="Monotype Corsiva" panose="03010101010201010101" pitchFamily="66" charset="0"/>
              </a:rPr>
              <a:t>Познавательное развитие:</a:t>
            </a:r>
            <a:endParaRPr lang="ru-RU" sz="2800" cap="none" dirty="0">
              <a:solidFill>
                <a:srgbClr val="FF0000"/>
              </a:solidFill>
              <a:latin typeface="Monotype Corsiva" panose="03010101010201010101" pitchFamily="66" charset="0"/>
            </a:endParaRPr>
          </a:p>
        </p:txBody>
      </p:sp>
      <p:sp>
        <p:nvSpPr>
          <p:cNvPr id="3" name="Текст 2"/>
          <p:cNvSpPr>
            <a:spLocks noGrp="1"/>
          </p:cNvSpPr>
          <p:nvPr>
            <p:ph type="body" sz="quarter" idx="13"/>
          </p:nvPr>
        </p:nvSpPr>
        <p:spPr>
          <a:xfrm>
            <a:off x="342105" y="679360"/>
            <a:ext cx="8724622" cy="338071"/>
          </a:xfrm>
        </p:spPr>
        <p:txBody>
          <a:bodyPr>
            <a:normAutofit fontScale="92500" lnSpcReduction="10000"/>
          </a:bodyPr>
          <a:lstStyle/>
          <a:p>
            <a:r>
              <a:rPr lang="ru-RU" sz="1800" cap="none" dirty="0" smtClean="0">
                <a:solidFill>
                  <a:schemeClr val="bg1"/>
                </a:solidFill>
                <a:latin typeface="Monotype Corsiva" panose="03010101010201010101" pitchFamily="66" charset="0"/>
              </a:rPr>
              <a:t>Беседа: «Зачем нам нужны улицы»                              Экскурсия в библиотеку: «Прошлое наших улиц»                             </a:t>
            </a:r>
            <a:endParaRPr lang="ru-RU" sz="1800" cap="none" dirty="0">
              <a:solidFill>
                <a:schemeClr val="bg1"/>
              </a:solidFill>
              <a:latin typeface="Monotype Corsiva" panose="03010101010201010101" pitchFamily="66" charset="0"/>
            </a:endParaRPr>
          </a:p>
        </p:txBody>
      </p:sp>
      <p:sp>
        <p:nvSpPr>
          <p:cNvPr id="4" name="Текст 3"/>
          <p:cNvSpPr>
            <a:spLocks noGrp="1"/>
          </p:cNvSpPr>
          <p:nvPr>
            <p:ph type="body" idx="1"/>
          </p:nvPr>
        </p:nvSpPr>
        <p:spPr>
          <a:xfrm>
            <a:off x="532326" y="3633391"/>
            <a:ext cx="8534401" cy="371939"/>
          </a:xfrm>
        </p:spPr>
        <p:txBody>
          <a:bodyPr/>
          <a:lstStyle/>
          <a:p>
            <a:r>
              <a:rPr lang="ru-RU" dirty="0" smtClean="0">
                <a:solidFill>
                  <a:schemeClr val="bg1"/>
                </a:solidFill>
                <a:latin typeface="Monotype Corsiva" panose="03010101010201010101" pitchFamily="66" charset="0"/>
              </a:rPr>
              <a:t>Экскурсия по улице Луначарского.                               Показ презентации: «Улица Невельского»</a:t>
            </a:r>
            <a:endParaRPr lang="ru-RU" dirty="0">
              <a:solidFill>
                <a:schemeClr val="bg1"/>
              </a:solidFill>
              <a:latin typeface="Monotype Corsiva" panose="03010101010201010101" pitchFamily="66"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2106" y="1007196"/>
            <a:ext cx="2787460" cy="210949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04416" y="1017431"/>
            <a:ext cx="3392153" cy="2203113"/>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5338" y="4005330"/>
            <a:ext cx="2079530" cy="261596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575477" y="4121239"/>
            <a:ext cx="2873063" cy="2034862"/>
          </a:xfrm>
          <a:prstGeom prst="rect">
            <a:avLst/>
          </a:prstGeom>
        </p:spPr>
      </p:pic>
      <p:pic>
        <p:nvPicPr>
          <p:cNvPr id="9" name="Рисунок 17"/>
          <p:cNvPicPr/>
          <p:nvPr/>
        </p:nvPicPr>
        <p:blipFill>
          <a:blip r:embed="rId6"/>
          <a:stretch>
            <a:fillRect/>
          </a:stretch>
        </p:blipFill>
        <p:spPr>
          <a:xfrm>
            <a:off x="9517487" y="679360"/>
            <a:ext cx="1920092" cy="2823693"/>
          </a:xfrm>
          <a:prstGeom prst="rect">
            <a:avLst/>
          </a:prstGeom>
        </p:spPr>
      </p:pic>
    </p:spTree>
    <p:extLst>
      <p:ext uri="{BB962C8B-B14F-4D97-AF65-F5344CB8AC3E}">
        <p14:creationId xmlns:p14="http://schemas.microsoft.com/office/powerpoint/2010/main" xmlns="" val="2312853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816" y="196402"/>
            <a:ext cx="5046886" cy="808149"/>
          </a:xfrm>
        </p:spPr>
        <p:txBody>
          <a:bodyPr>
            <a:normAutofit/>
          </a:bodyPr>
          <a:lstStyle/>
          <a:p>
            <a:r>
              <a:rPr lang="ru-RU" sz="2800" cap="none" dirty="0" smtClean="0">
                <a:solidFill>
                  <a:srgbClr val="FF0000"/>
                </a:solidFill>
                <a:latin typeface="Monotype Corsiva" panose="03010101010201010101" pitchFamily="66" charset="0"/>
              </a:rPr>
              <a:t>Изобразительная деятельность:</a:t>
            </a:r>
            <a:endParaRPr lang="ru-RU" sz="2800" cap="none" dirty="0">
              <a:solidFill>
                <a:srgbClr val="FF0000"/>
              </a:solidFill>
              <a:latin typeface="Monotype Corsiva" panose="03010101010201010101" pitchFamily="66" charset="0"/>
            </a:endParaRPr>
          </a:p>
        </p:txBody>
      </p:sp>
      <p:sp>
        <p:nvSpPr>
          <p:cNvPr id="3" name="Текст 2"/>
          <p:cNvSpPr>
            <a:spLocks noGrp="1"/>
          </p:cNvSpPr>
          <p:nvPr>
            <p:ph type="body" sz="quarter" idx="13"/>
          </p:nvPr>
        </p:nvSpPr>
        <p:spPr>
          <a:xfrm>
            <a:off x="286599" y="2331075"/>
            <a:ext cx="4452826" cy="875764"/>
          </a:xfrm>
        </p:spPr>
        <p:txBody>
          <a:bodyPr>
            <a:normAutofit/>
          </a:bodyPr>
          <a:lstStyle/>
          <a:p>
            <a:r>
              <a:rPr lang="ru-RU" sz="1800" cap="none" dirty="0" smtClean="0">
                <a:solidFill>
                  <a:schemeClr val="bg1"/>
                </a:solidFill>
                <a:latin typeface="Monotype Corsiva" panose="03010101010201010101" pitchFamily="66" charset="0"/>
              </a:rPr>
              <a:t>Выставка детских рисунков </a:t>
            </a:r>
            <a:r>
              <a:rPr lang="ru-RU" sz="1800" cap="none" dirty="0">
                <a:solidFill>
                  <a:schemeClr val="bg1"/>
                </a:solidFill>
                <a:latin typeface="Monotype Corsiva" panose="03010101010201010101" pitchFamily="66" charset="0"/>
              </a:rPr>
              <a:t>«Наши улицы»</a:t>
            </a:r>
          </a:p>
          <a:p>
            <a:r>
              <a:rPr lang="ru-RU" sz="1800" cap="none" dirty="0" smtClean="0">
                <a:solidFill>
                  <a:schemeClr val="bg1"/>
                </a:solidFill>
                <a:latin typeface="Monotype Corsiva" panose="03010101010201010101" pitchFamily="66" charset="0"/>
              </a:rPr>
              <a:t>выполненных цветными карандашами </a:t>
            </a:r>
            <a:endParaRPr lang="ru-RU" sz="1800" cap="none" dirty="0">
              <a:solidFill>
                <a:schemeClr val="bg1"/>
              </a:solidFill>
              <a:latin typeface="Monotype Corsiva" panose="03010101010201010101" pitchFamily="66" charset="0"/>
            </a:endParaRPr>
          </a:p>
        </p:txBody>
      </p:sp>
      <p:sp>
        <p:nvSpPr>
          <p:cNvPr id="4" name="Текст 3"/>
          <p:cNvSpPr>
            <a:spLocks noGrp="1"/>
          </p:cNvSpPr>
          <p:nvPr>
            <p:ph type="body" idx="1"/>
          </p:nvPr>
        </p:nvSpPr>
        <p:spPr>
          <a:xfrm>
            <a:off x="5423638" y="1004551"/>
            <a:ext cx="4235518" cy="862886"/>
          </a:xfrm>
        </p:spPr>
        <p:txBody>
          <a:bodyPr/>
          <a:lstStyle/>
          <a:p>
            <a:r>
              <a:rPr lang="ru-RU" dirty="0" smtClean="0">
                <a:solidFill>
                  <a:schemeClr val="bg1"/>
                </a:solidFill>
                <a:latin typeface="Monotype Corsiva" panose="03010101010201010101" pitchFamily="66" charset="0"/>
              </a:rPr>
              <a:t>Создание макета улиц Луначарского, Гоголя и Невельского</a:t>
            </a:r>
            <a:endParaRPr lang="ru-RU" dirty="0">
              <a:solidFill>
                <a:schemeClr val="bg1"/>
              </a:solidFill>
              <a:latin typeface="Monotype Corsiva" panose="03010101010201010101" pitchFamily="66"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0724" y="3644721"/>
            <a:ext cx="3977941" cy="285911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41702" y="1931831"/>
            <a:ext cx="3748826" cy="3090929"/>
          </a:xfrm>
          <a:prstGeom prst="rect">
            <a:avLst/>
          </a:prstGeom>
        </p:spPr>
      </p:pic>
      <p:pic>
        <p:nvPicPr>
          <p:cNvPr id="7" name="Рисунок 17"/>
          <p:cNvPicPr/>
          <p:nvPr/>
        </p:nvPicPr>
        <p:blipFill>
          <a:blip r:embed="rId4"/>
          <a:stretch>
            <a:fillRect/>
          </a:stretch>
        </p:blipFill>
        <p:spPr>
          <a:xfrm>
            <a:off x="9943565" y="562255"/>
            <a:ext cx="1766160" cy="2739152"/>
          </a:xfrm>
          <a:prstGeom prst="rect">
            <a:avLst/>
          </a:prstGeom>
        </p:spPr>
      </p:pic>
    </p:spTree>
    <p:extLst>
      <p:ext uri="{BB962C8B-B14F-4D97-AF65-F5344CB8AC3E}">
        <p14:creationId xmlns:p14="http://schemas.microsoft.com/office/powerpoint/2010/main" xmlns="" val="2284933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97845" y="216437"/>
            <a:ext cx="5046888" cy="672205"/>
          </a:xfrm>
        </p:spPr>
        <p:txBody>
          <a:bodyPr>
            <a:normAutofit/>
          </a:bodyPr>
          <a:lstStyle/>
          <a:p>
            <a:pPr algn="ctr"/>
            <a:r>
              <a:rPr lang="ru-RU" sz="3200" dirty="0" smtClean="0">
                <a:solidFill>
                  <a:srgbClr val="FF0000"/>
                </a:solidFill>
                <a:latin typeface="Monotype Corsiva" panose="03010101010201010101" pitchFamily="66" charset="0"/>
              </a:rPr>
              <a:t>результат:</a:t>
            </a:r>
            <a:endParaRPr lang="ru-RU" sz="3200" dirty="0">
              <a:solidFill>
                <a:srgbClr val="FF0000"/>
              </a:solidFill>
              <a:latin typeface="Monotype Corsiva" panose="03010101010201010101" pitchFamily="66" charset="0"/>
            </a:endParaRPr>
          </a:p>
        </p:txBody>
      </p:sp>
      <p:sp>
        <p:nvSpPr>
          <p:cNvPr id="6" name="Текст 5"/>
          <p:cNvSpPr>
            <a:spLocks noGrp="1"/>
          </p:cNvSpPr>
          <p:nvPr>
            <p:ph type="body" idx="1"/>
          </p:nvPr>
        </p:nvSpPr>
        <p:spPr>
          <a:xfrm>
            <a:off x="297845" y="1095777"/>
            <a:ext cx="8534400" cy="5408054"/>
          </a:xfrm>
        </p:spPr>
        <p:txBody>
          <a:bodyPr>
            <a:noAutofit/>
          </a:bodyPr>
          <a:lstStyle/>
          <a:p>
            <a:r>
              <a:rPr lang="ru-RU" sz="2000" dirty="0" smtClean="0">
                <a:solidFill>
                  <a:schemeClr val="bg1"/>
                </a:solidFill>
                <a:latin typeface="Monotype Corsiva" panose="03010101010201010101" pitchFamily="66" charset="0"/>
              </a:rPr>
              <a:t>Работая над данным проектом, мы дали понятия детям что такое улица, для чего она нужна. Познакомили с историей названия улиц, закрепили знания детей о том на какой улице они живут. Научили обращать внимания на достопримечательности улиц, умение ориентироваться на данной улице. Для этого использовали фотографии, экскурсии, беседы, стихи, презентации. Делая макет улицы дети уточняли какие здания есть именно на данных улицах. Обратили внимание детей на то, что наш город с каждым годом становится все лучше и красивее вызывая любовь к родному городу.</a:t>
            </a:r>
          </a:p>
          <a:p>
            <a:r>
              <a:rPr lang="ru-RU" sz="2000" dirty="0" smtClean="0">
                <a:solidFill>
                  <a:schemeClr val="bg1"/>
                </a:solidFill>
                <a:latin typeface="Monotype Corsiva" panose="03010101010201010101" pitchFamily="66" charset="0"/>
              </a:rPr>
              <a:t>У детей появился интерес, они говорили где живет их бабушка, тетя или дядя, на какой улице. Появились новые игры с улицами и домами. Реализуя проект находились в тесном контакте с родителями. Совместное изготовление макета улиц соединило детей способствовало установлению творческого процесса, создало радостную атмосферу.</a:t>
            </a:r>
          </a:p>
          <a:p>
            <a:r>
              <a:rPr lang="ru-RU" sz="2000" dirty="0" smtClean="0">
                <a:solidFill>
                  <a:schemeClr val="bg1"/>
                </a:solidFill>
                <a:latin typeface="Monotype Corsiva" panose="03010101010201010101" pitchFamily="66" charset="0"/>
              </a:rPr>
              <a:t>Проанализировав работу, можно сделать выводы: </a:t>
            </a:r>
          </a:p>
          <a:p>
            <a:r>
              <a:rPr lang="ru-RU" sz="2000" dirty="0" smtClean="0">
                <a:solidFill>
                  <a:schemeClr val="bg1"/>
                </a:solidFill>
                <a:latin typeface="Monotype Corsiva" panose="03010101010201010101" pitchFamily="66" charset="0"/>
              </a:rPr>
              <a:t>Проект реализован, так как дети называют улицу на которой живут, на какой улице находится детский сад, какие здания находятся на улицах Луначарского, Гоголя и Невельского. </a:t>
            </a:r>
            <a:endParaRPr lang="ru-RU" sz="2000" dirty="0">
              <a:solidFill>
                <a:schemeClr val="bg1"/>
              </a:solidFill>
              <a:latin typeface="Monotype Corsiva" panose="03010101010201010101" pitchFamily="66" charset="0"/>
            </a:endParaRPr>
          </a:p>
        </p:txBody>
      </p:sp>
      <p:pic>
        <p:nvPicPr>
          <p:cNvPr id="4" name="Рисунок 17"/>
          <p:cNvPicPr/>
          <p:nvPr/>
        </p:nvPicPr>
        <p:blipFill>
          <a:blip r:embed="rId2"/>
          <a:stretch>
            <a:fillRect/>
          </a:stretch>
        </p:blipFill>
        <p:spPr>
          <a:xfrm>
            <a:off x="8832245" y="552539"/>
            <a:ext cx="2607289" cy="3614890"/>
          </a:xfrm>
          <a:prstGeom prst="rect">
            <a:avLst/>
          </a:prstGeom>
        </p:spPr>
      </p:pic>
    </p:spTree>
    <p:extLst>
      <p:ext uri="{BB962C8B-B14F-4D97-AF65-F5344CB8AC3E}">
        <p14:creationId xmlns:p14="http://schemas.microsoft.com/office/powerpoint/2010/main" xmlns="" val="3851807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28106" y="500080"/>
            <a:ext cx="4444444" cy="2946032"/>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99559" y="3151080"/>
            <a:ext cx="4444444" cy="3326984"/>
          </a:xfrm>
          <a:prstGeom prst="rect">
            <a:avLst/>
          </a:prstGeom>
        </p:spPr>
      </p:pic>
      <p:pic>
        <p:nvPicPr>
          <p:cNvPr id="12" name="Объект 11"/>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29817" y="816798"/>
            <a:ext cx="4444444" cy="3326984"/>
          </a:xfrm>
        </p:spPr>
      </p:pic>
      <p:pic>
        <p:nvPicPr>
          <p:cNvPr id="8" name="Рисунок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53577" y="3446112"/>
            <a:ext cx="4444444" cy="3314286"/>
          </a:xfrm>
          <a:prstGeom prst="rect">
            <a:avLst/>
          </a:prstGeom>
        </p:spPr>
      </p:pic>
      <p:sp>
        <p:nvSpPr>
          <p:cNvPr id="4" name="Заголовок 3"/>
          <p:cNvSpPr>
            <a:spLocks noGrp="1"/>
          </p:cNvSpPr>
          <p:nvPr>
            <p:ph type="title"/>
          </p:nvPr>
        </p:nvSpPr>
        <p:spPr>
          <a:xfrm>
            <a:off x="115910" y="60559"/>
            <a:ext cx="11628093" cy="1039783"/>
          </a:xfrm>
        </p:spPr>
        <p:txBody>
          <a:bodyPr>
            <a:normAutofit/>
          </a:bodyPr>
          <a:lstStyle/>
          <a:p>
            <a:r>
              <a:rPr lang="ru-RU" sz="2800" cap="none" dirty="0" smtClean="0">
                <a:solidFill>
                  <a:srgbClr val="FF0000"/>
                </a:solidFill>
                <a:latin typeface="Monotype Corsiva" panose="03010101010201010101" pitchFamily="66" charset="0"/>
              </a:rPr>
              <a:t>Постановка новой задачи: </a:t>
            </a:r>
            <a:r>
              <a:rPr lang="ru-RU" sz="2800" cap="none" dirty="0" smtClean="0">
                <a:solidFill>
                  <a:schemeClr val="bg1"/>
                </a:solidFill>
                <a:latin typeface="Monotype Corsiva" panose="03010101010201010101" pitchFamily="66" charset="0"/>
              </a:rPr>
              <a:t>о каких улицах нашего города вы еще хотели бы узнать?</a:t>
            </a:r>
            <a:r>
              <a:rPr lang="ru-RU" sz="2800" cap="none" dirty="0" smtClean="0">
                <a:solidFill>
                  <a:srgbClr val="FF0000"/>
                </a:solidFill>
                <a:latin typeface="Monotype Corsiva" panose="03010101010201010101" pitchFamily="66" charset="0"/>
              </a:rPr>
              <a:t> </a:t>
            </a:r>
            <a:endParaRPr lang="ru-RU" sz="2800" cap="none" dirty="0">
              <a:solidFill>
                <a:srgbClr val="FF0000"/>
              </a:solidFill>
              <a:latin typeface="Monotype Corsiva" panose="03010101010201010101" pitchFamily="66" charset="0"/>
            </a:endParaRPr>
          </a:p>
        </p:txBody>
      </p:sp>
    </p:spTree>
    <p:extLst>
      <p:ext uri="{BB962C8B-B14F-4D97-AF65-F5344CB8AC3E}">
        <p14:creationId xmlns:p14="http://schemas.microsoft.com/office/powerpoint/2010/main" xmlns="" val="260065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69701" y="566670"/>
            <a:ext cx="682581" cy="450761"/>
          </a:xfrm>
        </p:spPr>
        <p:txBody>
          <a:bodyPr>
            <a:normAutofit fontScale="90000"/>
          </a:bodyPr>
          <a:lstStyle/>
          <a:p>
            <a:endParaRPr lang="ru-RU" dirty="0"/>
          </a:p>
        </p:txBody>
      </p:sp>
      <p:pic>
        <p:nvPicPr>
          <p:cNvPr id="7" name="Рисунок 8"/>
          <p:cNvPicPr/>
          <p:nvPr/>
        </p:nvPicPr>
        <p:blipFill>
          <a:blip r:embed="rId2"/>
          <a:stretch>
            <a:fillRect/>
          </a:stretch>
        </p:blipFill>
        <p:spPr>
          <a:xfrm>
            <a:off x="1010989" y="115910"/>
            <a:ext cx="10212945" cy="6606342"/>
          </a:xfrm>
          <a:prstGeom prst="rect">
            <a:avLst/>
          </a:prstGeom>
          <a:ln w="190440">
            <a:solidFill>
              <a:srgbClr val="C8C6BD"/>
            </a:solidFill>
            <a:round/>
          </a:ln>
        </p:spPr>
      </p:pic>
      <p:sp>
        <p:nvSpPr>
          <p:cNvPr id="6" name="Лента лицом вверх 5"/>
          <p:cNvSpPr/>
          <p:nvPr/>
        </p:nvSpPr>
        <p:spPr>
          <a:xfrm>
            <a:off x="-75129" y="5474248"/>
            <a:ext cx="12385183" cy="1429555"/>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231612" y="5727360"/>
            <a:ext cx="9771697"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5400" b="1" cap="none" spc="0" dirty="0" smtClean="0">
                <a:ln/>
                <a:solidFill>
                  <a:schemeClr val="accent3"/>
                </a:solidFill>
                <a:effectLst/>
              </a:rPr>
              <a:t>Спасибо за внимание!</a:t>
            </a:r>
            <a:endParaRPr lang="ru-RU" sz="5400" b="1" cap="none" spc="0" dirty="0">
              <a:ln/>
              <a:solidFill>
                <a:schemeClr val="accent3"/>
              </a:solidFill>
              <a:effectLst/>
            </a:endParaRPr>
          </a:p>
        </p:txBody>
      </p:sp>
    </p:spTree>
    <p:extLst>
      <p:ext uri="{BB962C8B-B14F-4D97-AF65-F5344CB8AC3E}">
        <p14:creationId xmlns:p14="http://schemas.microsoft.com/office/powerpoint/2010/main" xmlns="" val="1932207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4879" y="259386"/>
            <a:ext cx="7273024" cy="6334597"/>
          </a:xfrm>
        </p:spPr>
        <p:txBody>
          <a:bodyPr>
            <a:normAutofit/>
          </a:bodyPr>
          <a:lstStyle/>
          <a:p>
            <a:r>
              <a:rPr lang="ru-RU" sz="2800" dirty="0" smtClean="0">
                <a:solidFill>
                  <a:srgbClr val="FF0000"/>
                </a:solidFill>
                <a:latin typeface="Monotype Corsiva" panose="03010101010201010101" pitchFamily="66" charset="0"/>
              </a:rPr>
              <a:t>Актуальность темы:</a:t>
            </a:r>
            <a:br>
              <a:rPr lang="ru-RU" sz="2800" dirty="0" smtClean="0">
                <a:solidFill>
                  <a:srgbClr val="FF0000"/>
                </a:solidFill>
                <a:latin typeface="Monotype Corsiva" panose="03010101010201010101" pitchFamily="66" charset="0"/>
              </a:rPr>
            </a:br>
            <a:r>
              <a:rPr lang="ru-RU" sz="2000" cap="none" dirty="0" smtClean="0">
                <a:solidFill>
                  <a:schemeClr val="bg1"/>
                </a:solidFill>
                <a:latin typeface="Monotype Corsiva" panose="03010101010201010101" pitchFamily="66" charset="0"/>
              </a:rPr>
              <a:t>Основы патриотизма начинают  формироваться в дошкольном возрасте, и именно в этот период закладывается интерес, уважение и любовь к своей малой  родине –месту, где родился, к своему родному городу. Любовь маленького ребёнка к родине начинается с отношения к самым близким людям – отцу, матери, бабушке, дедушке, с любви к своему дому, к улице, на которой он живет, к детскому саду, городу. Формирование у детей любви к Родине это – накопление ими социального опыта жизни о своём городе, усвоение принятых в нем норм поведения, взаимоотношений, приобщение к миру его культуры. И одна из важнейших наших задач воспитать в детях бережное отношение ко всему тому, что их окружает, осознать себя частью города, заложить фундамент личности в ребенке.</a:t>
            </a:r>
            <a:br>
              <a:rPr lang="ru-RU" sz="2000" cap="none" dirty="0" smtClean="0">
                <a:solidFill>
                  <a:schemeClr val="bg1"/>
                </a:solidFill>
                <a:latin typeface="Monotype Corsiva" panose="03010101010201010101" pitchFamily="66" charset="0"/>
              </a:rPr>
            </a:br>
            <a:r>
              <a:rPr lang="ru-RU" sz="2000" cap="none" dirty="0" smtClean="0">
                <a:solidFill>
                  <a:schemeClr val="bg1"/>
                </a:solidFill>
                <a:latin typeface="Monotype Corsiva" panose="03010101010201010101" pitchFamily="66" charset="0"/>
              </a:rPr>
              <a:t>Анализируя знания детей на момент начала работы над проектом, мы сделали вывод, что у детей недостаточно знаний об улицах родного города.</a:t>
            </a:r>
            <a:endParaRPr lang="ru-RU" sz="2000" cap="none" dirty="0">
              <a:solidFill>
                <a:srgbClr val="FF0000"/>
              </a:solidFill>
              <a:latin typeface="Monotype Corsiva" panose="03010101010201010101" pitchFamily="66"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278561" y="702480"/>
            <a:ext cx="3978746" cy="2581633"/>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386366" y="3863663"/>
            <a:ext cx="3222022" cy="2010882"/>
          </a:xfrm>
        </p:spPr>
      </p:pic>
    </p:spTree>
    <p:extLst>
      <p:ext uri="{BB962C8B-B14F-4D97-AF65-F5344CB8AC3E}">
        <p14:creationId xmlns:p14="http://schemas.microsoft.com/office/powerpoint/2010/main" xmlns="" val="3503355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8770" y="250183"/>
            <a:ext cx="7055991" cy="6124859"/>
          </a:xfrm>
        </p:spPr>
        <p:txBody>
          <a:bodyPr>
            <a:normAutofit/>
          </a:bodyPr>
          <a:lstStyle/>
          <a:p>
            <a:r>
              <a:rPr lang="ru-RU" sz="4000" cap="none" dirty="0" smtClean="0">
                <a:solidFill>
                  <a:srgbClr val="C00000"/>
                </a:solidFill>
                <a:latin typeface="Monotype Corsiva" panose="03010101010201010101" pitchFamily="66" charset="0"/>
              </a:rPr>
              <a:t>Ожидаемые результаты:</a:t>
            </a:r>
            <a:br>
              <a:rPr lang="ru-RU" sz="4000" cap="none" dirty="0" smtClean="0">
                <a:solidFill>
                  <a:srgbClr val="C00000"/>
                </a:solidFill>
                <a:latin typeface="Monotype Corsiva" panose="03010101010201010101" pitchFamily="66" charset="0"/>
              </a:rPr>
            </a:br>
            <a:r>
              <a:rPr lang="ru-RU" sz="2800" cap="none" dirty="0">
                <a:solidFill>
                  <a:schemeClr val="bg1"/>
                </a:solidFill>
                <a:latin typeface="Monotype Corsiva" panose="03010101010201010101" pitchFamily="66" charset="0"/>
              </a:rPr>
              <a:t>Е</a:t>
            </a:r>
            <a:r>
              <a:rPr lang="ru-RU" sz="2800" cap="none" dirty="0" smtClean="0">
                <a:solidFill>
                  <a:schemeClr val="bg1"/>
                </a:solidFill>
                <a:latin typeface="Monotype Corsiva" panose="03010101010201010101" pitchFamily="66" charset="0"/>
              </a:rPr>
              <a:t>сли расширить кругозор детей об улицах родного города </a:t>
            </a:r>
            <a:br>
              <a:rPr lang="ru-RU" sz="2800" cap="none" dirty="0" smtClean="0">
                <a:solidFill>
                  <a:schemeClr val="bg1"/>
                </a:solidFill>
                <a:latin typeface="Monotype Corsiva" panose="03010101010201010101" pitchFamily="66" charset="0"/>
              </a:rPr>
            </a:br>
            <a:r>
              <a:rPr lang="ru-RU" sz="2800" cap="none" dirty="0" smtClean="0">
                <a:solidFill>
                  <a:schemeClr val="bg1"/>
                </a:solidFill>
                <a:latin typeface="Monotype Corsiva" panose="03010101010201010101" pitchFamily="66" charset="0"/>
              </a:rPr>
              <a:t>Николаевска-на-Амуре, доступными для ребенка историческими сведениями то:</a:t>
            </a:r>
            <a:br>
              <a:rPr lang="ru-RU" sz="2800" cap="none" dirty="0" smtClean="0">
                <a:solidFill>
                  <a:schemeClr val="bg1"/>
                </a:solidFill>
                <a:latin typeface="Monotype Corsiva" panose="03010101010201010101" pitchFamily="66" charset="0"/>
              </a:rPr>
            </a:br>
            <a:r>
              <a:rPr lang="ru-RU" sz="2800" cap="none" dirty="0" smtClean="0">
                <a:solidFill>
                  <a:schemeClr val="bg1"/>
                </a:solidFill>
                <a:latin typeface="Monotype Corsiva" panose="03010101010201010101" pitchFamily="66" charset="0"/>
              </a:rPr>
              <a:t>- у детей повысится интерес к родному городу и его историческим ценностям;</a:t>
            </a:r>
            <a:br>
              <a:rPr lang="ru-RU" sz="2800" cap="none" dirty="0" smtClean="0">
                <a:solidFill>
                  <a:schemeClr val="bg1"/>
                </a:solidFill>
                <a:latin typeface="Monotype Corsiva" panose="03010101010201010101" pitchFamily="66" charset="0"/>
              </a:rPr>
            </a:br>
            <a:r>
              <a:rPr lang="ru-RU" sz="2800" cap="none" dirty="0" smtClean="0">
                <a:solidFill>
                  <a:schemeClr val="bg1"/>
                </a:solidFill>
                <a:latin typeface="Monotype Corsiva" panose="03010101010201010101" pitchFamily="66" charset="0"/>
              </a:rPr>
              <a:t>- у детей будут более глубокие знания об улицах прилегающих к детскому саду;</a:t>
            </a:r>
            <a:br>
              <a:rPr lang="ru-RU" sz="2800" cap="none" dirty="0" smtClean="0">
                <a:solidFill>
                  <a:schemeClr val="bg1"/>
                </a:solidFill>
                <a:latin typeface="Monotype Corsiva" panose="03010101010201010101" pitchFamily="66" charset="0"/>
              </a:rPr>
            </a:br>
            <a:r>
              <a:rPr lang="ru-RU" sz="2800" cap="none" dirty="0" smtClean="0">
                <a:solidFill>
                  <a:schemeClr val="bg1"/>
                </a:solidFill>
                <a:latin typeface="Monotype Corsiva" panose="03010101010201010101" pitchFamily="66" charset="0"/>
              </a:rPr>
              <a:t>- появится желание узнать больше о родном городе.</a:t>
            </a:r>
            <a:endParaRPr lang="ru-RU" sz="2800" cap="none" dirty="0">
              <a:solidFill>
                <a:srgbClr val="C00000"/>
              </a:solidFill>
              <a:latin typeface="Monotype Corsiva" panose="03010101010201010101" pitchFamily="66" charset="0"/>
            </a:endParaRPr>
          </a:p>
        </p:txBody>
      </p:sp>
      <p:pic>
        <p:nvPicPr>
          <p:cNvPr id="5" name="Объект 4"/>
          <p:cNvPicPr>
            <a:picLocks noGrp="1" noChangeAspect="1"/>
          </p:cNvPicPr>
          <p:nvPr>
            <p:ph sz="half" idx="1"/>
          </p:nvPr>
        </p:nvPicPr>
        <p:blipFill>
          <a:blip r:embed="rId2"/>
          <a:stretch>
            <a:fillRect/>
          </a:stretch>
        </p:blipFill>
        <p:spPr>
          <a:xfrm>
            <a:off x="521667" y="3953814"/>
            <a:ext cx="1708010" cy="2768958"/>
          </a:xfrm>
          <a:prstGeom prst="rect">
            <a:avLst/>
          </a:prstGeom>
        </p:spPr>
      </p:pic>
      <p:pic>
        <p:nvPicPr>
          <p:cNvPr id="6" name="Объект 5"/>
          <p:cNvPicPr>
            <a:picLocks noGrp="1" noChangeAspect="1"/>
          </p:cNvPicPr>
          <p:nvPr>
            <p:ph sz="half" idx="2"/>
          </p:nvPr>
        </p:nvPicPr>
        <p:blipFill>
          <a:blip r:embed="rId2"/>
          <a:stretch>
            <a:fillRect/>
          </a:stretch>
        </p:blipFill>
        <p:spPr>
          <a:xfrm>
            <a:off x="9903854" y="405885"/>
            <a:ext cx="1785526" cy="3142043"/>
          </a:xfrm>
          <a:prstGeom prst="rect">
            <a:avLst/>
          </a:prstGeom>
        </p:spPr>
      </p:pic>
    </p:spTree>
    <p:extLst>
      <p:ext uri="{BB962C8B-B14F-4D97-AF65-F5344CB8AC3E}">
        <p14:creationId xmlns:p14="http://schemas.microsoft.com/office/powerpoint/2010/main" xmlns="" val="1801320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84213" y="685798"/>
            <a:ext cx="4106728" cy="5908185"/>
          </a:xfrm>
        </p:spPr>
        <p:txBody>
          <a:bodyPr>
            <a:normAutofit fontScale="90000"/>
          </a:bodyPr>
          <a:lstStyle/>
          <a:p>
            <a:r>
              <a:rPr lang="ru-RU" sz="2800" dirty="0" smtClean="0">
                <a:solidFill>
                  <a:srgbClr val="FF0000"/>
                </a:solidFill>
                <a:latin typeface="Monotype Corsiva" panose="03010101010201010101" pitchFamily="66" charset="0"/>
              </a:rPr>
              <a:t>Цели:</a:t>
            </a:r>
            <a:br>
              <a:rPr lang="ru-RU" sz="2800" dirty="0" smtClean="0">
                <a:solidFill>
                  <a:srgbClr val="FF0000"/>
                </a:solidFill>
                <a:latin typeface="Monotype Corsiva" panose="03010101010201010101" pitchFamily="66" charset="0"/>
              </a:rPr>
            </a:br>
            <a:r>
              <a:rPr lang="ru-RU" sz="2000" dirty="0" smtClean="0">
                <a:solidFill>
                  <a:schemeClr val="bg1"/>
                </a:solidFill>
                <a:latin typeface="Monotype Corsiva" panose="03010101010201010101" pitchFamily="66" charset="0"/>
              </a:rPr>
              <a:t>Создать условия для обогащения знаний детей об улицах родного города Николаевска-на-амуре.</a:t>
            </a:r>
            <a:br>
              <a:rPr lang="ru-RU" sz="2000" dirty="0" smtClean="0">
                <a:solidFill>
                  <a:schemeClr val="bg1"/>
                </a:solidFill>
                <a:latin typeface="Monotype Corsiva" panose="03010101010201010101" pitchFamily="66" charset="0"/>
              </a:rPr>
            </a:br>
            <a:r>
              <a:rPr lang="ru-RU" sz="2800" dirty="0" smtClean="0">
                <a:solidFill>
                  <a:srgbClr val="FF0000"/>
                </a:solidFill>
                <a:latin typeface="Monotype Corsiva" panose="03010101010201010101" pitchFamily="66" charset="0"/>
              </a:rPr>
              <a:t>Задачи:</a:t>
            </a:r>
            <a:br>
              <a:rPr lang="ru-RU" sz="2800" dirty="0" smtClean="0">
                <a:solidFill>
                  <a:srgbClr val="FF0000"/>
                </a:solidFill>
                <a:latin typeface="Monotype Corsiva" panose="03010101010201010101" pitchFamily="66" charset="0"/>
              </a:rPr>
            </a:br>
            <a:r>
              <a:rPr lang="ru-RU" sz="2000" dirty="0" smtClean="0">
                <a:solidFill>
                  <a:schemeClr val="accent2">
                    <a:lumMod val="75000"/>
                  </a:schemeClr>
                </a:solidFill>
                <a:latin typeface="Monotype Corsiva" panose="03010101010201010101" pitchFamily="66" charset="0"/>
              </a:rPr>
              <a:t>1.</a:t>
            </a:r>
            <a:r>
              <a:rPr lang="ru-RU" sz="2000" dirty="0" smtClean="0">
                <a:solidFill>
                  <a:schemeClr val="bg1"/>
                </a:solidFill>
                <a:latin typeface="Monotype Corsiva" panose="03010101010201010101" pitchFamily="66" charset="0"/>
              </a:rPr>
              <a:t> познакомить детей с названиями улиц</a:t>
            </a:r>
            <a:br>
              <a:rPr lang="ru-RU" sz="2000" dirty="0" smtClean="0">
                <a:solidFill>
                  <a:schemeClr val="bg1"/>
                </a:solidFill>
                <a:latin typeface="Monotype Corsiva" panose="03010101010201010101" pitchFamily="66" charset="0"/>
              </a:rPr>
            </a:br>
            <a:r>
              <a:rPr lang="ru-RU" sz="2000" dirty="0" smtClean="0">
                <a:solidFill>
                  <a:schemeClr val="accent2">
                    <a:lumMod val="75000"/>
                  </a:schemeClr>
                </a:solidFill>
                <a:latin typeface="Monotype Corsiva" panose="03010101010201010101" pitchFamily="66" charset="0"/>
              </a:rPr>
              <a:t>2.</a:t>
            </a:r>
            <a:r>
              <a:rPr lang="ru-RU" sz="2000" dirty="0" smtClean="0">
                <a:solidFill>
                  <a:schemeClr val="bg1"/>
                </a:solidFill>
                <a:latin typeface="Monotype Corsiva" panose="03010101010201010101" pitchFamily="66" charset="0"/>
              </a:rPr>
              <a:t> Систематизировать и углубить представления детей об улицах родного города. </a:t>
            </a:r>
            <a:br>
              <a:rPr lang="ru-RU" sz="2000" dirty="0" smtClean="0">
                <a:solidFill>
                  <a:schemeClr val="bg1"/>
                </a:solidFill>
                <a:latin typeface="Monotype Corsiva" panose="03010101010201010101" pitchFamily="66" charset="0"/>
              </a:rPr>
            </a:br>
            <a:r>
              <a:rPr lang="ru-RU" sz="2000" dirty="0" smtClean="0">
                <a:solidFill>
                  <a:schemeClr val="accent2">
                    <a:lumMod val="75000"/>
                  </a:schemeClr>
                </a:solidFill>
                <a:latin typeface="Monotype Corsiva" panose="03010101010201010101" pitchFamily="66" charset="0"/>
              </a:rPr>
              <a:t>3.</a:t>
            </a:r>
            <a:r>
              <a:rPr lang="ru-RU" sz="2000" dirty="0" smtClean="0">
                <a:solidFill>
                  <a:schemeClr val="bg1"/>
                </a:solidFill>
                <a:latin typeface="Monotype Corsiva" panose="03010101010201010101" pitchFamily="66" charset="0"/>
              </a:rPr>
              <a:t> развивать познавательный интерес к улицам родного города.</a:t>
            </a:r>
            <a:br>
              <a:rPr lang="ru-RU" sz="2000" dirty="0" smtClean="0">
                <a:solidFill>
                  <a:schemeClr val="bg1"/>
                </a:solidFill>
                <a:latin typeface="Monotype Corsiva" panose="03010101010201010101" pitchFamily="66" charset="0"/>
              </a:rPr>
            </a:br>
            <a:r>
              <a:rPr lang="ru-RU" sz="2000" dirty="0" smtClean="0">
                <a:solidFill>
                  <a:schemeClr val="accent2">
                    <a:lumMod val="75000"/>
                  </a:schemeClr>
                </a:solidFill>
                <a:latin typeface="Monotype Corsiva" panose="03010101010201010101" pitchFamily="66" charset="0"/>
              </a:rPr>
              <a:t>4.</a:t>
            </a:r>
            <a:r>
              <a:rPr lang="ru-RU" sz="2000" dirty="0" smtClean="0">
                <a:solidFill>
                  <a:schemeClr val="bg1"/>
                </a:solidFill>
                <a:latin typeface="Monotype Corsiva" panose="03010101010201010101" pitchFamily="66" charset="0"/>
              </a:rPr>
              <a:t> содействовать развитию творческих способностей детей.</a:t>
            </a:r>
            <a:br>
              <a:rPr lang="ru-RU" sz="2000" dirty="0" smtClean="0">
                <a:solidFill>
                  <a:schemeClr val="bg1"/>
                </a:solidFill>
                <a:latin typeface="Monotype Corsiva" panose="03010101010201010101" pitchFamily="66" charset="0"/>
              </a:rPr>
            </a:br>
            <a:r>
              <a:rPr lang="ru-RU" sz="2000" dirty="0" smtClean="0">
                <a:solidFill>
                  <a:schemeClr val="accent2">
                    <a:lumMod val="75000"/>
                  </a:schemeClr>
                </a:solidFill>
                <a:latin typeface="Monotype Corsiva" panose="03010101010201010101" pitchFamily="66" charset="0"/>
              </a:rPr>
              <a:t>5. </a:t>
            </a:r>
            <a:r>
              <a:rPr lang="ru-RU" sz="2000" dirty="0" smtClean="0">
                <a:solidFill>
                  <a:schemeClr val="bg1"/>
                </a:solidFill>
                <a:latin typeface="Monotype Corsiva" panose="03010101010201010101" pitchFamily="66" charset="0"/>
              </a:rPr>
              <a:t>развивать навыки действовать коллективно, учить сотрудничать.</a:t>
            </a:r>
            <a:br>
              <a:rPr lang="ru-RU" sz="2000" dirty="0" smtClean="0">
                <a:solidFill>
                  <a:schemeClr val="bg1"/>
                </a:solidFill>
                <a:latin typeface="Monotype Corsiva" panose="03010101010201010101" pitchFamily="66" charset="0"/>
              </a:rPr>
            </a:br>
            <a:r>
              <a:rPr lang="ru-RU" sz="2000" dirty="0" smtClean="0">
                <a:solidFill>
                  <a:schemeClr val="accent2">
                    <a:lumMod val="75000"/>
                  </a:schemeClr>
                </a:solidFill>
                <a:latin typeface="Monotype Corsiva" panose="03010101010201010101" pitchFamily="66" charset="0"/>
              </a:rPr>
              <a:t>6. </a:t>
            </a:r>
            <a:r>
              <a:rPr lang="ru-RU" sz="2000" dirty="0" smtClean="0">
                <a:solidFill>
                  <a:schemeClr val="bg1"/>
                </a:solidFill>
                <a:latin typeface="Monotype Corsiva" panose="03010101010201010101" pitchFamily="66" charset="0"/>
              </a:rPr>
              <a:t>Формировать у детей любовь к малой </a:t>
            </a:r>
            <a:r>
              <a:rPr lang="ru-RU" sz="2700" dirty="0" smtClean="0">
                <a:solidFill>
                  <a:schemeClr val="bg1"/>
                </a:solidFill>
                <a:latin typeface="Monotype Corsiva" panose="03010101010201010101" pitchFamily="66" charset="0"/>
              </a:rPr>
              <a:t>р</a:t>
            </a:r>
            <a:r>
              <a:rPr lang="ru-RU" sz="1800" dirty="0" smtClean="0">
                <a:solidFill>
                  <a:schemeClr val="bg1"/>
                </a:solidFill>
                <a:latin typeface="Monotype Corsiva" panose="03010101010201010101" pitchFamily="66" charset="0"/>
              </a:rPr>
              <a:t>одине.</a:t>
            </a:r>
            <a:r>
              <a:rPr lang="ru-RU" sz="2000" dirty="0" smtClean="0">
                <a:solidFill>
                  <a:schemeClr val="bg1"/>
                </a:solidFill>
                <a:latin typeface="Monotype Corsiva" panose="03010101010201010101" pitchFamily="66" charset="0"/>
              </a:rPr>
              <a:t/>
            </a:r>
            <a:br>
              <a:rPr lang="ru-RU" sz="2000" dirty="0" smtClean="0">
                <a:solidFill>
                  <a:schemeClr val="bg1"/>
                </a:solidFill>
                <a:latin typeface="Monotype Corsiva" panose="03010101010201010101" pitchFamily="66" charset="0"/>
              </a:rPr>
            </a:br>
            <a:r>
              <a:rPr lang="ru-RU" sz="2000" dirty="0" smtClean="0">
                <a:solidFill>
                  <a:schemeClr val="bg1"/>
                </a:solidFill>
                <a:latin typeface="Monotype Corsiva" panose="03010101010201010101" pitchFamily="66" charset="0"/>
              </a:rPr>
              <a:t/>
            </a:r>
            <a:br>
              <a:rPr lang="ru-RU" sz="2000" dirty="0" smtClean="0">
                <a:solidFill>
                  <a:schemeClr val="bg1"/>
                </a:solidFill>
                <a:latin typeface="Monotype Corsiva" panose="03010101010201010101" pitchFamily="66" charset="0"/>
              </a:rPr>
            </a:br>
            <a:endParaRPr lang="ru-RU" sz="2800" dirty="0">
              <a:solidFill>
                <a:srgbClr val="FF0000"/>
              </a:solidFill>
              <a:latin typeface="Monotype Corsiva" panose="03010101010201010101" pitchFamily="66" charset="0"/>
            </a:endParaRPr>
          </a:p>
        </p:txBody>
      </p:sp>
      <p:sp>
        <p:nvSpPr>
          <p:cNvPr id="9" name="Текст 8"/>
          <p:cNvSpPr>
            <a:spLocks noGrp="1"/>
          </p:cNvSpPr>
          <p:nvPr>
            <p:ph type="body" sz="quarter" idx="13"/>
          </p:nvPr>
        </p:nvSpPr>
        <p:spPr>
          <a:xfrm>
            <a:off x="4790941" y="45790"/>
            <a:ext cx="2715889" cy="2066345"/>
          </a:xfrm>
        </p:spPr>
        <p:txBody>
          <a:bodyPr>
            <a:normAutofit lnSpcReduction="10000"/>
          </a:bodyPr>
          <a:lstStyle/>
          <a:p>
            <a:r>
              <a:rPr lang="ru-RU" sz="2000" cap="none" dirty="0" smtClean="0">
                <a:solidFill>
                  <a:srgbClr val="FF0000"/>
                </a:solidFill>
                <a:latin typeface="Monotype Corsiva" panose="03010101010201010101" pitchFamily="66" charset="0"/>
              </a:rPr>
              <a:t>Участники проекта:</a:t>
            </a:r>
          </a:p>
          <a:p>
            <a:endParaRPr lang="ru-RU" sz="2000" cap="none" dirty="0">
              <a:solidFill>
                <a:srgbClr val="FF0000"/>
              </a:solidFill>
              <a:latin typeface="Monotype Corsiva" panose="03010101010201010101" pitchFamily="66" charset="0"/>
            </a:endParaRPr>
          </a:p>
          <a:p>
            <a:endParaRPr lang="ru-RU" sz="2000" cap="none" dirty="0" smtClean="0">
              <a:solidFill>
                <a:srgbClr val="FF0000"/>
              </a:solidFill>
              <a:latin typeface="Monotype Corsiva" panose="03010101010201010101" pitchFamily="66" charset="0"/>
            </a:endParaRPr>
          </a:p>
          <a:p>
            <a:endParaRPr lang="ru-RU" sz="2000" cap="none" dirty="0" smtClean="0">
              <a:solidFill>
                <a:srgbClr val="FF0000"/>
              </a:solidFill>
              <a:latin typeface="Monotype Corsiva" panose="03010101010201010101" pitchFamily="66" charset="0"/>
            </a:endParaRPr>
          </a:p>
          <a:p>
            <a:r>
              <a:rPr lang="ru-RU" sz="2000" cap="none" dirty="0" smtClean="0">
                <a:solidFill>
                  <a:schemeClr val="bg1"/>
                </a:solidFill>
                <a:latin typeface="Monotype Corsiva" panose="03010101010201010101" pitchFamily="66" charset="0"/>
              </a:rPr>
              <a:t>Дети старшей группы.</a:t>
            </a:r>
            <a:endParaRPr lang="ru-RU" sz="2000" cap="none" dirty="0">
              <a:solidFill>
                <a:schemeClr val="bg1"/>
              </a:solidFill>
              <a:latin typeface="Monotype Corsiva" panose="03010101010201010101" pitchFamily="66" charset="0"/>
            </a:endParaRPr>
          </a:p>
        </p:txBody>
      </p:sp>
      <p:sp>
        <p:nvSpPr>
          <p:cNvPr id="8" name="Текст 7"/>
          <p:cNvSpPr>
            <a:spLocks noGrp="1"/>
          </p:cNvSpPr>
          <p:nvPr>
            <p:ph type="body" idx="1"/>
          </p:nvPr>
        </p:nvSpPr>
        <p:spPr>
          <a:xfrm>
            <a:off x="6370492" y="3421605"/>
            <a:ext cx="5297768" cy="462090"/>
          </a:xfrm>
        </p:spPr>
        <p:txBody>
          <a:bodyPr>
            <a:normAutofit/>
          </a:bodyPr>
          <a:lstStyle/>
          <a:p>
            <a:pPr algn="r"/>
            <a:r>
              <a:rPr lang="ru-RU" dirty="0" err="1" smtClean="0">
                <a:solidFill>
                  <a:schemeClr val="bg1"/>
                </a:solidFill>
                <a:latin typeface="Monotype Corsiva" panose="03010101010201010101" pitchFamily="66" charset="0"/>
              </a:rPr>
              <a:t>Украинцева</a:t>
            </a:r>
            <a:r>
              <a:rPr lang="ru-RU" dirty="0" smtClean="0">
                <a:solidFill>
                  <a:schemeClr val="bg1"/>
                </a:solidFill>
                <a:latin typeface="Monotype Corsiva" panose="03010101010201010101" pitchFamily="66" charset="0"/>
              </a:rPr>
              <a:t> </a:t>
            </a:r>
            <a:r>
              <a:rPr lang="ru-RU" dirty="0" smtClean="0">
                <a:solidFill>
                  <a:schemeClr val="bg1"/>
                </a:solidFill>
                <a:latin typeface="Monotype Corsiva" panose="03010101010201010101" pitchFamily="66" charset="0"/>
              </a:rPr>
              <a:t>И.В.   </a:t>
            </a:r>
            <a:endParaRPr lang="ru-RU" dirty="0">
              <a:solidFill>
                <a:schemeClr val="bg1"/>
              </a:solidFill>
              <a:latin typeface="Monotype Corsiva" panose="03010101010201010101" pitchFamily="66"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06830" y="45790"/>
            <a:ext cx="4468969" cy="3375815"/>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388699" y="3995429"/>
            <a:ext cx="1893194" cy="2395469"/>
          </a:xfrm>
          <a:prstGeom prst="rect">
            <a:avLst/>
          </a:prstGeom>
        </p:spPr>
      </p:pic>
    </p:spTree>
    <p:extLst>
      <p:ext uri="{BB962C8B-B14F-4D97-AF65-F5344CB8AC3E}">
        <p14:creationId xmlns:p14="http://schemas.microsoft.com/office/powerpoint/2010/main" xmlns="" val="3893287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9209" y="5105518"/>
            <a:ext cx="4734386" cy="1507067"/>
          </a:xfrm>
        </p:spPr>
        <p:txBody>
          <a:bodyPr>
            <a:normAutofit/>
          </a:bodyPr>
          <a:lstStyle/>
          <a:p>
            <a:r>
              <a:rPr lang="ru-RU" sz="2800" cap="none" dirty="0" smtClean="0">
                <a:solidFill>
                  <a:schemeClr val="bg1"/>
                </a:solidFill>
                <a:latin typeface="Monotype Corsiva" panose="03010101010201010101" pitchFamily="66" charset="0"/>
              </a:rPr>
              <a:t>Февраль.</a:t>
            </a:r>
            <a:br>
              <a:rPr lang="ru-RU" sz="2800" cap="none" dirty="0" smtClean="0">
                <a:solidFill>
                  <a:schemeClr val="bg1"/>
                </a:solidFill>
                <a:latin typeface="Monotype Corsiva" panose="03010101010201010101" pitchFamily="66" charset="0"/>
              </a:rPr>
            </a:br>
            <a:r>
              <a:rPr lang="ru-RU" sz="2800" cap="none" dirty="0" smtClean="0">
                <a:solidFill>
                  <a:schemeClr val="bg1"/>
                </a:solidFill>
                <a:latin typeface="Monotype Corsiva" panose="03010101010201010101" pitchFamily="66" charset="0"/>
              </a:rPr>
              <a:t>Краткосрочный:</a:t>
            </a:r>
            <a:br>
              <a:rPr lang="ru-RU" sz="2800" cap="none" dirty="0" smtClean="0">
                <a:solidFill>
                  <a:schemeClr val="bg1"/>
                </a:solidFill>
                <a:latin typeface="Monotype Corsiva" panose="03010101010201010101" pitchFamily="66" charset="0"/>
              </a:rPr>
            </a:br>
            <a:r>
              <a:rPr lang="ru-RU" sz="2800" cap="none" dirty="0" smtClean="0">
                <a:solidFill>
                  <a:schemeClr val="bg1"/>
                </a:solidFill>
                <a:latin typeface="Monotype Corsiva" panose="03010101010201010101" pitchFamily="66" charset="0"/>
              </a:rPr>
              <a:t>16.02-24.02</a:t>
            </a:r>
            <a:endParaRPr lang="ru-RU" sz="2800" cap="none" dirty="0">
              <a:solidFill>
                <a:schemeClr val="bg1"/>
              </a:solidFill>
              <a:latin typeface="Monotype Corsiva" panose="03010101010201010101" pitchFamily="66" charset="0"/>
            </a:endParaRPr>
          </a:p>
        </p:txBody>
      </p:sp>
      <p:sp>
        <p:nvSpPr>
          <p:cNvPr id="6" name="Текст 5"/>
          <p:cNvSpPr>
            <a:spLocks noGrp="1"/>
          </p:cNvSpPr>
          <p:nvPr>
            <p:ph type="body" idx="1"/>
          </p:nvPr>
        </p:nvSpPr>
        <p:spPr/>
        <p:txBody>
          <a:bodyPr/>
          <a:lstStyle/>
          <a:p>
            <a:r>
              <a:rPr lang="ru-RU" dirty="0" smtClean="0">
                <a:solidFill>
                  <a:srgbClr val="FF0000"/>
                </a:solidFill>
                <a:latin typeface="Monotype Corsiva" panose="03010101010201010101" pitchFamily="66" charset="0"/>
              </a:rPr>
              <a:t>Сроки реализации:</a:t>
            </a:r>
            <a:endParaRPr lang="ru-RU" dirty="0">
              <a:solidFill>
                <a:srgbClr val="FF0000"/>
              </a:solidFill>
              <a:latin typeface="Monotype Corsiva" panose="03010101010201010101" pitchFamily="66" charset="0"/>
            </a:endParaRPr>
          </a:p>
        </p:txBody>
      </p:sp>
      <p:sp>
        <p:nvSpPr>
          <p:cNvPr id="8" name="Текст 7"/>
          <p:cNvSpPr>
            <a:spLocks noGrp="1"/>
          </p:cNvSpPr>
          <p:nvPr>
            <p:ph type="body" sz="quarter" idx="3"/>
          </p:nvPr>
        </p:nvSpPr>
        <p:spPr/>
        <p:txBody>
          <a:bodyPr/>
          <a:lstStyle/>
          <a:p>
            <a:r>
              <a:rPr lang="ru-RU" dirty="0" smtClean="0">
                <a:solidFill>
                  <a:srgbClr val="FF0000"/>
                </a:solidFill>
                <a:latin typeface="Monotype Corsiva" panose="03010101010201010101" pitchFamily="66" charset="0"/>
              </a:rPr>
              <a:t>Формы и методы работы с детьми:</a:t>
            </a:r>
            <a:endParaRPr lang="ru-RU" dirty="0">
              <a:solidFill>
                <a:srgbClr val="FF0000"/>
              </a:solidFill>
              <a:latin typeface="Monotype Corsiva" panose="03010101010201010101" pitchFamily="66" charset="0"/>
            </a:endParaRPr>
          </a:p>
        </p:txBody>
      </p:sp>
      <p:graphicFrame>
        <p:nvGraphicFramePr>
          <p:cNvPr id="13" name="Объект 12"/>
          <p:cNvGraphicFramePr>
            <a:graphicFrameLocks noGrp="1"/>
          </p:cNvGraphicFramePr>
          <p:nvPr>
            <p:ph sz="quarter" idx="4"/>
            <p:extLst>
              <p:ext uri="{D42A27DB-BD31-4B8C-83A1-F6EECF244321}">
                <p14:modId xmlns:p14="http://schemas.microsoft.com/office/powerpoint/2010/main" xmlns="" val="312449071"/>
              </p:ext>
            </p:extLst>
          </p:nvPr>
        </p:nvGraphicFramePr>
        <p:xfrm>
          <a:off x="5807075" y="1262063"/>
          <a:ext cx="4929188" cy="4732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Объект 11"/>
          <p:cNvPicPr>
            <a:picLocks noGrp="1" noChangeAspect="1"/>
          </p:cNvPicPr>
          <p:nvPr>
            <p:ph sz="half" idx="2"/>
          </p:nvPr>
        </p:nvPicPr>
        <p:blipFill>
          <a:blip r:embed="rId7">
            <a:extLst>
              <a:ext uri="{28A0092B-C50C-407E-A947-70E740481C1C}">
                <a14:useLocalDpi xmlns:a14="http://schemas.microsoft.com/office/drawing/2010/main" xmlns="" val="0"/>
              </a:ext>
            </a:extLst>
          </a:blip>
          <a:stretch>
            <a:fillRect/>
          </a:stretch>
        </p:blipFill>
        <p:spPr>
          <a:xfrm>
            <a:off x="127100" y="1501820"/>
            <a:ext cx="5217632" cy="3392152"/>
          </a:xfrm>
        </p:spPr>
      </p:pic>
    </p:spTree>
    <p:extLst>
      <p:ext uri="{BB962C8B-B14F-4D97-AF65-F5344CB8AC3E}">
        <p14:creationId xmlns:p14="http://schemas.microsoft.com/office/powerpoint/2010/main" xmlns="" val="3787905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125569" y="119130"/>
            <a:ext cx="8001000" cy="1039970"/>
          </a:xfrm>
        </p:spPr>
        <p:txBody>
          <a:bodyPr>
            <a:normAutofit/>
          </a:bodyPr>
          <a:lstStyle/>
          <a:p>
            <a:r>
              <a:rPr lang="en-US" sz="2800" dirty="0" smtClean="0">
                <a:solidFill>
                  <a:srgbClr val="FF0000"/>
                </a:solidFill>
                <a:latin typeface="Monotype Corsiva" panose="03010101010201010101" pitchFamily="66" charset="0"/>
              </a:rPr>
              <a:t>I </a:t>
            </a:r>
            <a:r>
              <a:rPr lang="ru-RU" sz="2800" dirty="0" smtClean="0">
                <a:solidFill>
                  <a:srgbClr val="FF0000"/>
                </a:solidFill>
                <a:latin typeface="Monotype Corsiva" panose="03010101010201010101" pitchFamily="66" charset="0"/>
              </a:rPr>
              <a:t>этап: </a:t>
            </a:r>
            <a:r>
              <a:rPr lang="ru-RU" sz="2800" dirty="0" smtClean="0">
                <a:solidFill>
                  <a:schemeClr val="bg1"/>
                </a:solidFill>
                <a:latin typeface="Monotype Corsiva" panose="03010101010201010101" pitchFamily="66" charset="0"/>
              </a:rPr>
              <a:t>подготовительный</a:t>
            </a:r>
            <a:endParaRPr lang="ru-RU" sz="2800" dirty="0">
              <a:solidFill>
                <a:srgbClr val="FF0000"/>
              </a:solidFill>
              <a:latin typeface="Monotype Corsiva" panose="03010101010201010101" pitchFamily="66" charset="0"/>
            </a:endParaRPr>
          </a:p>
        </p:txBody>
      </p:sp>
      <p:sp>
        <p:nvSpPr>
          <p:cNvPr id="8" name="Подзаголовок 7"/>
          <p:cNvSpPr>
            <a:spLocks noGrp="1"/>
          </p:cNvSpPr>
          <p:nvPr>
            <p:ph type="subTitle" idx="1"/>
          </p:nvPr>
        </p:nvSpPr>
        <p:spPr>
          <a:xfrm>
            <a:off x="800122" y="1339403"/>
            <a:ext cx="7442357" cy="5164957"/>
          </a:xfrm>
        </p:spPr>
        <p:txBody>
          <a:bodyPr>
            <a:normAutofit lnSpcReduction="10000"/>
          </a:bodyPr>
          <a:lstStyle/>
          <a:p>
            <a:r>
              <a:rPr lang="ru-RU" sz="2800" dirty="0" smtClean="0">
                <a:solidFill>
                  <a:schemeClr val="bg1"/>
                </a:solidFill>
                <a:latin typeface="Monotype Corsiva" panose="03010101010201010101" pitchFamily="66" charset="0"/>
              </a:rPr>
              <a:t>Постановка цели, задач, изучение методической литературы. </a:t>
            </a:r>
          </a:p>
          <a:p>
            <a:r>
              <a:rPr lang="ru-RU" sz="2800" dirty="0" smtClean="0">
                <a:solidFill>
                  <a:schemeClr val="bg1"/>
                </a:solidFill>
                <a:latin typeface="Monotype Corsiva" panose="03010101010201010101" pitchFamily="66" charset="0"/>
              </a:rPr>
              <a:t>Подбор дидактического и методического оснащения проекта, художественной литературы.</a:t>
            </a:r>
          </a:p>
          <a:p>
            <a:r>
              <a:rPr lang="ru-RU" sz="2800" dirty="0" smtClean="0">
                <a:solidFill>
                  <a:schemeClr val="bg1"/>
                </a:solidFill>
                <a:latin typeface="Monotype Corsiva" panose="03010101010201010101" pitchFamily="66" charset="0"/>
              </a:rPr>
              <a:t>Ознакомление детей и родителей с целями и задачами проекта.</a:t>
            </a:r>
          </a:p>
          <a:p>
            <a:r>
              <a:rPr lang="ru-RU" sz="2800" dirty="0" smtClean="0">
                <a:solidFill>
                  <a:schemeClr val="bg1"/>
                </a:solidFill>
                <a:latin typeface="Monotype Corsiva" panose="03010101010201010101" pitchFamily="66" charset="0"/>
              </a:rPr>
              <a:t>Выбор  форм работы с детьми.</a:t>
            </a:r>
          </a:p>
          <a:p>
            <a:r>
              <a:rPr lang="ru-RU" sz="2800" dirty="0" smtClean="0">
                <a:solidFill>
                  <a:schemeClr val="bg1"/>
                </a:solidFill>
                <a:latin typeface="Monotype Corsiva" panose="03010101010201010101" pitchFamily="66" charset="0"/>
              </a:rPr>
              <a:t>Выбор основных мероприятий.</a:t>
            </a:r>
          </a:p>
          <a:p>
            <a:r>
              <a:rPr lang="ru-RU" sz="2800" dirty="0" smtClean="0">
                <a:solidFill>
                  <a:schemeClr val="bg1"/>
                </a:solidFill>
                <a:latin typeface="Monotype Corsiva" panose="03010101010201010101" pitchFamily="66" charset="0"/>
              </a:rPr>
              <a:t>Определение и формулировка ожидаемых результатов.</a:t>
            </a:r>
          </a:p>
          <a:p>
            <a:endParaRPr lang="ru-RU" sz="2800" dirty="0">
              <a:solidFill>
                <a:schemeClr val="bg1"/>
              </a:solidFill>
              <a:latin typeface="Monotype Corsiva" panose="03010101010201010101" pitchFamily="66"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56868" y="3116688"/>
            <a:ext cx="4146997" cy="3129566"/>
          </a:xfrm>
          <a:prstGeom prst="rect">
            <a:avLst/>
          </a:prstGeom>
        </p:spPr>
      </p:pic>
    </p:spTree>
    <p:extLst>
      <p:ext uri="{BB962C8B-B14F-4D97-AF65-F5344CB8AC3E}">
        <p14:creationId xmlns:p14="http://schemas.microsoft.com/office/powerpoint/2010/main" xmlns="" val="1967713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7541" y="190679"/>
            <a:ext cx="8534401" cy="826752"/>
          </a:xfrm>
        </p:spPr>
        <p:txBody>
          <a:bodyPr>
            <a:normAutofit/>
          </a:bodyPr>
          <a:lstStyle/>
          <a:p>
            <a:r>
              <a:rPr lang="en-US" sz="2800" dirty="0" smtClean="0">
                <a:solidFill>
                  <a:srgbClr val="FF0000"/>
                </a:solidFill>
                <a:latin typeface="Monotype Corsiva" panose="03010101010201010101" pitchFamily="66" charset="0"/>
              </a:rPr>
              <a:t>II </a:t>
            </a:r>
            <a:r>
              <a:rPr lang="ru-RU" sz="2800" dirty="0" smtClean="0">
                <a:solidFill>
                  <a:srgbClr val="FF0000"/>
                </a:solidFill>
                <a:latin typeface="Monotype Corsiva" panose="03010101010201010101" pitchFamily="66" charset="0"/>
              </a:rPr>
              <a:t>Этап: </a:t>
            </a:r>
            <a:r>
              <a:rPr lang="ru-RU" sz="2800" dirty="0" smtClean="0">
                <a:solidFill>
                  <a:schemeClr val="bg1"/>
                </a:solidFill>
                <a:latin typeface="Monotype Corsiva" panose="03010101010201010101" pitchFamily="66" charset="0"/>
              </a:rPr>
              <a:t>внедрение проекта</a:t>
            </a:r>
            <a:endParaRPr lang="ru-RU" sz="2800" dirty="0">
              <a:solidFill>
                <a:srgbClr val="FF0000"/>
              </a:solidFill>
              <a:latin typeface="Monotype Corsiva" panose="03010101010201010101" pitchFamily="66" charset="0"/>
            </a:endParaRPr>
          </a:p>
        </p:txBody>
      </p:sp>
      <p:sp>
        <p:nvSpPr>
          <p:cNvPr id="5" name="Текст 4"/>
          <p:cNvSpPr>
            <a:spLocks noGrp="1"/>
          </p:cNvSpPr>
          <p:nvPr>
            <p:ph type="body" idx="1"/>
          </p:nvPr>
        </p:nvSpPr>
        <p:spPr>
          <a:xfrm>
            <a:off x="1212247" y="927278"/>
            <a:ext cx="8534400" cy="5930722"/>
          </a:xfrm>
        </p:spPr>
        <p:txBody>
          <a:bodyPr>
            <a:normAutofit fontScale="62500" lnSpcReduction="20000"/>
          </a:bodyPr>
          <a:lstStyle/>
          <a:p>
            <a:r>
              <a:rPr lang="ru-RU" sz="3100" dirty="0" smtClean="0">
                <a:solidFill>
                  <a:schemeClr val="bg1"/>
                </a:solidFill>
                <a:latin typeface="Monotype Corsiva" panose="03010101010201010101" pitchFamily="66" charset="0"/>
              </a:rPr>
              <a:t>16.02 Беседа «Зачем нам нужны улицы»</a:t>
            </a:r>
          </a:p>
          <a:p>
            <a:r>
              <a:rPr lang="ru-RU" sz="3100" dirty="0">
                <a:solidFill>
                  <a:schemeClr val="bg1"/>
                </a:solidFill>
                <a:latin typeface="Monotype Corsiva" panose="03010101010201010101" pitchFamily="66" charset="0"/>
              </a:rPr>
              <a:t> </a:t>
            </a:r>
            <a:r>
              <a:rPr lang="ru-RU" sz="3100" dirty="0" smtClean="0">
                <a:solidFill>
                  <a:schemeClr val="bg1"/>
                </a:solidFill>
                <a:latin typeface="Monotype Corsiva" panose="03010101010201010101" pitchFamily="66" charset="0"/>
              </a:rPr>
              <a:t>          Чтение стихотворений о городе Николаевск-на-Амуре </a:t>
            </a:r>
          </a:p>
          <a:p>
            <a:r>
              <a:rPr lang="ru-RU" sz="3100" dirty="0" smtClean="0">
                <a:solidFill>
                  <a:schemeClr val="bg1"/>
                </a:solidFill>
                <a:latin typeface="Monotype Corsiva" panose="03010101010201010101" pitchFamily="66" charset="0"/>
              </a:rPr>
              <a:t>           </a:t>
            </a:r>
            <a:r>
              <a:rPr lang="ru-RU" sz="3100" dirty="0" err="1" smtClean="0">
                <a:solidFill>
                  <a:schemeClr val="bg1"/>
                </a:solidFill>
                <a:latin typeface="Monotype Corsiva" panose="03010101010201010101" pitchFamily="66" charset="0"/>
              </a:rPr>
              <a:t>Ю.Любушкин</a:t>
            </a:r>
            <a:r>
              <a:rPr lang="ru-RU" sz="3100" dirty="0" smtClean="0">
                <a:solidFill>
                  <a:schemeClr val="bg1"/>
                </a:solidFill>
                <a:latin typeface="Monotype Corsiva" panose="03010101010201010101" pitchFamily="66" charset="0"/>
              </a:rPr>
              <a:t> «Домик детства моего», «Краешек земли»;</a:t>
            </a:r>
          </a:p>
          <a:p>
            <a:r>
              <a:rPr lang="ru-RU" sz="3100" dirty="0" smtClean="0">
                <a:solidFill>
                  <a:schemeClr val="bg1"/>
                </a:solidFill>
                <a:latin typeface="Monotype Corsiva" panose="03010101010201010101" pitchFamily="66" charset="0"/>
              </a:rPr>
              <a:t>            А. </a:t>
            </a:r>
            <a:r>
              <a:rPr lang="ru-RU" sz="3100" dirty="0" err="1" smtClean="0">
                <a:solidFill>
                  <a:schemeClr val="bg1"/>
                </a:solidFill>
                <a:latin typeface="Monotype Corsiva" panose="03010101010201010101" pitchFamily="66" charset="0"/>
              </a:rPr>
              <a:t>Бутришов</a:t>
            </a:r>
            <a:r>
              <a:rPr lang="ru-RU" sz="3100" dirty="0" smtClean="0">
                <a:solidFill>
                  <a:schemeClr val="bg1"/>
                </a:solidFill>
                <a:latin typeface="Monotype Corsiva" panose="03010101010201010101" pitchFamily="66" charset="0"/>
              </a:rPr>
              <a:t> «Николаевск-на-Амуре, ты любимый город мой»</a:t>
            </a:r>
          </a:p>
          <a:p>
            <a:r>
              <a:rPr lang="ru-RU" sz="3100" dirty="0" smtClean="0">
                <a:solidFill>
                  <a:schemeClr val="bg1"/>
                </a:solidFill>
                <a:latin typeface="Monotype Corsiva" panose="03010101010201010101" pitchFamily="66" charset="0"/>
              </a:rPr>
              <a:t>17.02 Экскурсия в библиотеку «Прошлое наших улиц»</a:t>
            </a:r>
          </a:p>
          <a:p>
            <a:r>
              <a:rPr lang="ru-RU" sz="3100" dirty="0" smtClean="0">
                <a:solidFill>
                  <a:schemeClr val="bg1"/>
                </a:solidFill>
                <a:latin typeface="Monotype Corsiva" panose="03010101010201010101" pitchFamily="66" charset="0"/>
              </a:rPr>
              <a:t>18.02 Экскурсия по улице Луначарского.</a:t>
            </a:r>
          </a:p>
          <a:p>
            <a:r>
              <a:rPr lang="ru-RU" sz="3100" dirty="0" smtClean="0">
                <a:solidFill>
                  <a:schemeClr val="bg1"/>
                </a:solidFill>
                <a:latin typeface="Monotype Corsiva" panose="03010101010201010101" pitchFamily="66" charset="0"/>
              </a:rPr>
              <a:t>           Показ презентации «Улица </a:t>
            </a:r>
            <a:r>
              <a:rPr lang="ru-RU" sz="3100" dirty="0" err="1" smtClean="0">
                <a:solidFill>
                  <a:schemeClr val="bg1"/>
                </a:solidFill>
                <a:latin typeface="Monotype Corsiva" panose="03010101010201010101" pitchFamily="66" charset="0"/>
              </a:rPr>
              <a:t>Невельского</a:t>
            </a:r>
            <a:r>
              <a:rPr lang="ru-RU" sz="3100" dirty="0" smtClean="0">
                <a:solidFill>
                  <a:schemeClr val="bg1"/>
                </a:solidFill>
                <a:latin typeface="Monotype Corsiva" panose="03010101010201010101" pitchFamily="66" charset="0"/>
              </a:rPr>
              <a:t>»</a:t>
            </a:r>
          </a:p>
          <a:p>
            <a:r>
              <a:rPr lang="ru-RU" sz="3100" dirty="0">
                <a:solidFill>
                  <a:schemeClr val="bg1"/>
                </a:solidFill>
                <a:latin typeface="Monotype Corsiva" panose="03010101010201010101" pitchFamily="66" charset="0"/>
              </a:rPr>
              <a:t> </a:t>
            </a:r>
            <a:r>
              <a:rPr lang="ru-RU" sz="3100" dirty="0" smtClean="0">
                <a:solidFill>
                  <a:schemeClr val="bg1"/>
                </a:solidFill>
                <a:latin typeface="Monotype Corsiva" panose="03010101010201010101" pitchFamily="66" charset="0"/>
              </a:rPr>
              <a:t>         Сюжетно-ролевая игра «Путешествие на </a:t>
            </a:r>
            <a:r>
              <a:rPr lang="ru-RU" sz="3100" dirty="0" err="1" smtClean="0">
                <a:solidFill>
                  <a:schemeClr val="bg1"/>
                </a:solidFill>
                <a:latin typeface="Monotype Corsiva" panose="03010101010201010101" pitchFamily="66" charset="0"/>
              </a:rPr>
              <a:t>коробле</a:t>
            </a:r>
            <a:r>
              <a:rPr lang="ru-RU" sz="3100" dirty="0" smtClean="0">
                <a:solidFill>
                  <a:schemeClr val="bg1"/>
                </a:solidFill>
                <a:latin typeface="Monotype Corsiva" panose="03010101010201010101" pitchFamily="66" charset="0"/>
              </a:rPr>
              <a:t>»</a:t>
            </a:r>
          </a:p>
          <a:p>
            <a:r>
              <a:rPr lang="ru-RU" sz="3100" dirty="0" smtClean="0">
                <a:solidFill>
                  <a:schemeClr val="bg1"/>
                </a:solidFill>
                <a:latin typeface="Monotype Corsiva" panose="03010101010201010101" pitchFamily="66" charset="0"/>
              </a:rPr>
              <a:t>19.02  Просмотр мультфильма «Ночь перед рождеством» </a:t>
            </a:r>
          </a:p>
          <a:p>
            <a:r>
              <a:rPr lang="ru-RU" sz="3100" dirty="0">
                <a:solidFill>
                  <a:schemeClr val="bg1"/>
                </a:solidFill>
                <a:latin typeface="Monotype Corsiva" panose="03010101010201010101" pitchFamily="66" charset="0"/>
              </a:rPr>
              <a:t> </a:t>
            </a:r>
            <a:r>
              <a:rPr lang="ru-RU" sz="3100" dirty="0" smtClean="0">
                <a:solidFill>
                  <a:schemeClr val="bg1"/>
                </a:solidFill>
                <a:latin typeface="Monotype Corsiva" panose="03010101010201010101" pitchFamily="66" charset="0"/>
              </a:rPr>
              <a:t>           снятого по мотивам одноименной повести </a:t>
            </a:r>
            <a:r>
              <a:rPr lang="ru-RU" sz="3100" dirty="0" err="1" smtClean="0">
                <a:solidFill>
                  <a:schemeClr val="bg1"/>
                </a:solidFill>
                <a:latin typeface="Monotype Corsiva" panose="03010101010201010101" pitchFamily="66" charset="0"/>
              </a:rPr>
              <a:t>Н.В.Гоголя</a:t>
            </a:r>
            <a:r>
              <a:rPr lang="ru-RU" sz="3100" dirty="0" smtClean="0">
                <a:solidFill>
                  <a:schemeClr val="bg1"/>
                </a:solidFill>
                <a:latin typeface="Monotype Corsiva" panose="03010101010201010101" pitchFamily="66" charset="0"/>
              </a:rPr>
              <a:t> «</a:t>
            </a:r>
          </a:p>
          <a:p>
            <a:r>
              <a:rPr lang="ru-RU" sz="3100" dirty="0">
                <a:solidFill>
                  <a:schemeClr val="bg1"/>
                </a:solidFill>
                <a:latin typeface="Monotype Corsiva" panose="03010101010201010101" pitchFamily="66" charset="0"/>
              </a:rPr>
              <a:t> </a:t>
            </a:r>
            <a:r>
              <a:rPr lang="ru-RU" sz="3100" dirty="0" smtClean="0">
                <a:solidFill>
                  <a:schemeClr val="bg1"/>
                </a:solidFill>
                <a:latin typeface="Monotype Corsiva" panose="03010101010201010101" pitchFamily="66" charset="0"/>
              </a:rPr>
              <a:t>           Художественное творчество (рисование) «Наши улицы»</a:t>
            </a:r>
          </a:p>
          <a:p>
            <a:r>
              <a:rPr lang="ru-RU" sz="3100" dirty="0">
                <a:solidFill>
                  <a:schemeClr val="bg1"/>
                </a:solidFill>
                <a:latin typeface="Monotype Corsiva" panose="03010101010201010101" pitchFamily="66" charset="0"/>
              </a:rPr>
              <a:t> </a:t>
            </a:r>
            <a:r>
              <a:rPr lang="ru-RU" sz="3100" dirty="0" smtClean="0">
                <a:solidFill>
                  <a:schemeClr val="bg1"/>
                </a:solidFill>
                <a:latin typeface="Monotype Corsiva" panose="03010101010201010101" pitchFamily="66" charset="0"/>
              </a:rPr>
              <a:t>          Выставка детских работ</a:t>
            </a:r>
          </a:p>
          <a:p>
            <a:r>
              <a:rPr lang="ru-RU" sz="3100" dirty="0" smtClean="0">
                <a:solidFill>
                  <a:schemeClr val="bg1"/>
                </a:solidFill>
                <a:latin typeface="Monotype Corsiva" panose="03010101010201010101" pitchFamily="66" charset="0"/>
              </a:rPr>
              <a:t>20.02 Дидактическая игра «Собери целое»</a:t>
            </a:r>
          </a:p>
          <a:p>
            <a:r>
              <a:rPr lang="ru-RU" sz="3100" dirty="0" smtClean="0">
                <a:solidFill>
                  <a:schemeClr val="bg1"/>
                </a:solidFill>
                <a:latin typeface="Monotype Corsiva" panose="03010101010201010101" pitchFamily="66" charset="0"/>
              </a:rPr>
              <a:t>17.02-24.02 Создание макета «Улицы Луначарского, Гоголя и </a:t>
            </a:r>
            <a:r>
              <a:rPr lang="ru-RU" sz="3100" dirty="0" err="1" smtClean="0">
                <a:solidFill>
                  <a:schemeClr val="bg1"/>
                </a:solidFill>
                <a:latin typeface="Monotype Corsiva" panose="03010101010201010101" pitchFamily="66" charset="0"/>
              </a:rPr>
              <a:t>Невельского</a:t>
            </a:r>
            <a:r>
              <a:rPr lang="ru-RU" sz="3100" dirty="0" smtClean="0">
                <a:solidFill>
                  <a:schemeClr val="bg1"/>
                </a:solidFill>
                <a:latin typeface="Monotype Corsiva" panose="03010101010201010101" pitchFamily="66" charset="0"/>
              </a:rPr>
              <a:t>»</a:t>
            </a:r>
          </a:p>
          <a:p>
            <a:r>
              <a:rPr lang="ru-RU" sz="2800" dirty="0">
                <a:solidFill>
                  <a:schemeClr val="bg1"/>
                </a:solidFill>
                <a:latin typeface="Monotype Corsiva" panose="03010101010201010101" pitchFamily="66" charset="0"/>
              </a:rPr>
              <a:t> </a:t>
            </a:r>
            <a:r>
              <a:rPr lang="ru-RU" sz="2800" dirty="0" smtClean="0">
                <a:solidFill>
                  <a:schemeClr val="bg1"/>
                </a:solidFill>
                <a:latin typeface="Monotype Corsiva" panose="03010101010201010101" pitchFamily="66" charset="0"/>
              </a:rPr>
              <a:t>           </a:t>
            </a:r>
            <a:endParaRPr lang="ru-RU" sz="2800" dirty="0">
              <a:solidFill>
                <a:schemeClr val="bg1"/>
              </a:solidFill>
              <a:latin typeface="Monotype Corsiva" panose="03010101010201010101" pitchFamily="66"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27324" y="927278"/>
            <a:ext cx="3696237" cy="2769601"/>
          </a:xfrm>
          <a:prstGeom prst="rect">
            <a:avLst/>
          </a:prstGeom>
        </p:spPr>
      </p:pic>
    </p:spTree>
    <p:extLst>
      <p:ext uri="{BB962C8B-B14F-4D97-AF65-F5344CB8AC3E}">
        <p14:creationId xmlns:p14="http://schemas.microsoft.com/office/powerpoint/2010/main" xmlns="" val="2420188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08" y="190678"/>
            <a:ext cx="8534401" cy="1032815"/>
          </a:xfrm>
        </p:spPr>
        <p:txBody>
          <a:bodyPr>
            <a:normAutofit/>
          </a:bodyPr>
          <a:lstStyle/>
          <a:p>
            <a:r>
              <a:rPr lang="en-US" dirty="0" smtClean="0">
                <a:solidFill>
                  <a:srgbClr val="FF0000"/>
                </a:solidFill>
                <a:latin typeface="Monotype Corsiva" panose="03010101010201010101" pitchFamily="66" charset="0"/>
              </a:rPr>
              <a:t>III </a:t>
            </a:r>
            <a:r>
              <a:rPr lang="ru-RU" dirty="0" smtClean="0">
                <a:solidFill>
                  <a:srgbClr val="FF0000"/>
                </a:solidFill>
                <a:latin typeface="Monotype Corsiva" panose="03010101010201010101" pitchFamily="66" charset="0"/>
              </a:rPr>
              <a:t>этап: </a:t>
            </a:r>
            <a:r>
              <a:rPr lang="ru-RU" dirty="0" smtClean="0">
                <a:solidFill>
                  <a:schemeClr val="bg1"/>
                </a:solidFill>
                <a:latin typeface="Monotype Corsiva" panose="03010101010201010101" pitchFamily="66" charset="0"/>
              </a:rPr>
              <a:t>итоговый</a:t>
            </a:r>
            <a:endParaRPr lang="ru-RU" dirty="0">
              <a:solidFill>
                <a:srgbClr val="FF0000"/>
              </a:solidFill>
              <a:latin typeface="Monotype Corsiva" panose="03010101010201010101" pitchFamily="66" charset="0"/>
            </a:endParaRPr>
          </a:p>
        </p:txBody>
      </p:sp>
      <p:sp>
        <p:nvSpPr>
          <p:cNvPr id="3" name="Текст 2"/>
          <p:cNvSpPr>
            <a:spLocks noGrp="1"/>
          </p:cNvSpPr>
          <p:nvPr>
            <p:ph type="body" idx="1"/>
          </p:nvPr>
        </p:nvSpPr>
        <p:spPr>
          <a:xfrm>
            <a:off x="568304" y="1223493"/>
            <a:ext cx="8534400" cy="4545169"/>
          </a:xfrm>
        </p:spPr>
        <p:txBody>
          <a:bodyPr>
            <a:normAutofit/>
          </a:bodyPr>
          <a:lstStyle/>
          <a:p>
            <a:r>
              <a:rPr lang="ru-RU" sz="2800" dirty="0" smtClean="0">
                <a:solidFill>
                  <a:schemeClr val="bg1"/>
                </a:solidFill>
                <a:latin typeface="Monotype Corsiva" panose="03010101010201010101" pitchFamily="66" charset="0"/>
              </a:rPr>
              <a:t>Подготовка к представлению продукта проектной деятельности:</a:t>
            </a:r>
          </a:p>
          <a:p>
            <a:r>
              <a:rPr lang="ru-RU" sz="2800" dirty="0" smtClean="0">
                <a:solidFill>
                  <a:schemeClr val="bg1"/>
                </a:solidFill>
                <a:latin typeface="Monotype Corsiva" panose="03010101010201010101" pitchFamily="66" charset="0"/>
              </a:rPr>
              <a:t>Фотоальбом «Улицы нашего города»</a:t>
            </a:r>
          </a:p>
          <a:p>
            <a:r>
              <a:rPr lang="ru-RU" sz="2800" dirty="0" smtClean="0">
                <a:solidFill>
                  <a:schemeClr val="bg1"/>
                </a:solidFill>
                <a:latin typeface="Monotype Corsiva" panose="03010101010201010101" pitchFamily="66" charset="0"/>
              </a:rPr>
              <a:t>Презентация «Улица </a:t>
            </a:r>
            <a:r>
              <a:rPr lang="ru-RU" sz="2800" dirty="0" err="1" smtClean="0">
                <a:solidFill>
                  <a:schemeClr val="bg1"/>
                </a:solidFill>
                <a:latin typeface="Monotype Corsiva" panose="03010101010201010101" pitchFamily="66" charset="0"/>
              </a:rPr>
              <a:t>Невельского</a:t>
            </a:r>
            <a:r>
              <a:rPr lang="ru-RU" sz="2800" dirty="0" smtClean="0">
                <a:solidFill>
                  <a:schemeClr val="bg1"/>
                </a:solidFill>
                <a:latin typeface="Monotype Corsiva" panose="03010101010201010101" pitchFamily="66" charset="0"/>
              </a:rPr>
              <a:t>»</a:t>
            </a:r>
          </a:p>
          <a:p>
            <a:r>
              <a:rPr lang="ru-RU" sz="2800" dirty="0" smtClean="0">
                <a:solidFill>
                  <a:schemeClr val="bg1"/>
                </a:solidFill>
                <a:latin typeface="Monotype Corsiva" panose="03010101010201010101" pitchFamily="66" charset="0"/>
              </a:rPr>
              <a:t>Папка-альбом «В честь них названы наши улицы»</a:t>
            </a:r>
          </a:p>
          <a:p>
            <a:r>
              <a:rPr lang="ru-RU" sz="2800" dirty="0" smtClean="0">
                <a:solidFill>
                  <a:schemeClr val="bg1"/>
                </a:solidFill>
                <a:latin typeface="Monotype Corsiva" panose="03010101010201010101" pitchFamily="66" charset="0"/>
              </a:rPr>
              <a:t>Дидактическая игра «Собери целое» </a:t>
            </a:r>
          </a:p>
          <a:p>
            <a:r>
              <a:rPr lang="ru-RU" sz="2800" dirty="0" smtClean="0">
                <a:solidFill>
                  <a:schemeClr val="bg1"/>
                </a:solidFill>
                <a:latin typeface="Monotype Corsiva" panose="03010101010201010101" pitchFamily="66" charset="0"/>
              </a:rPr>
              <a:t>Макет «Улицы </a:t>
            </a:r>
            <a:r>
              <a:rPr lang="ru-RU" sz="2800" dirty="0">
                <a:solidFill>
                  <a:schemeClr val="bg1"/>
                </a:solidFill>
                <a:latin typeface="Monotype Corsiva" panose="03010101010201010101" pitchFamily="66" charset="0"/>
              </a:rPr>
              <a:t>Л</a:t>
            </a:r>
            <a:r>
              <a:rPr lang="ru-RU" sz="2800" dirty="0" smtClean="0">
                <a:solidFill>
                  <a:schemeClr val="bg1"/>
                </a:solidFill>
                <a:latin typeface="Monotype Corsiva" panose="03010101010201010101" pitchFamily="66" charset="0"/>
              </a:rPr>
              <a:t>уначарского, Гоголя и </a:t>
            </a:r>
            <a:r>
              <a:rPr lang="ru-RU" sz="2800" dirty="0" err="1" smtClean="0">
                <a:solidFill>
                  <a:schemeClr val="bg1"/>
                </a:solidFill>
                <a:latin typeface="Monotype Corsiva" panose="03010101010201010101" pitchFamily="66" charset="0"/>
              </a:rPr>
              <a:t>Невельского</a:t>
            </a:r>
            <a:r>
              <a:rPr lang="ru-RU" sz="2800" dirty="0" smtClean="0">
                <a:solidFill>
                  <a:schemeClr val="bg1"/>
                </a:solidFill>
                <a:latin typeface="Monotype Corsiva" panose="03010101010201010101" pitchFamily="66" charset="0"/>
              </a:rPr>
              <a:t>»</a:t>
            </a:r>
          </a:p>
          <a:p>
            <a:endParaRPr lang="ru-RU" sz="2000" dirty="0">
              <a:solidFill>
                <a:schemeClr val="bg1"/>
              </a:solidFill>
              <a:latin typeface="Monotype Corsiva" panose="03010101010201010101" pitchFamily="66"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53082" y="287985"/>
            <a:ext cx="4182414" cy="3208092"/>
          </a:xfrm>
          <a:prstGeom prst="rect">
            <a:avLst/>
          </a:prstGeom>
        </p:spPr>
      </p:pic>
    </p:spTree>
    <p:extLst>
      <p:ext uri="{BB962C8B-B14F-4D97-AF65-F5344CB8AC3E}">
        <p14:creationId xmlns:p14="http://schemas.microsoft.com/office/powerpoint/2010/main" xmlns="" val="2791293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4968" y="235039"/>
            <a:ext cx="4557488" cy="898301"/>
          </a:xfrm>
        </p:spPr>
        <p:txBody>
          <a:bodyPr>
            <a:normAutofit/>
          </a:bodyPr>
          <a:lstStyle/>
          <a:p>
            <a:r>
              <a:rPr lang="ru-RU" sz="2800" cap="none" dirty="0" smtClean="0">
                <a:solidFill>
                  <a:srgbClr val="FF0000"/>
                </a:solidFill>
                <a:latin typeface="Monotype Corsiva" panose="03010101010201010101" pitchFamily="66" charset="0"/>
              </a:rPr>
              <a:t>Игровая деятельность:</a:t>
            </a:r>
            <a:endParaRPr lang="ru-RU" sz="2800" cap="none" dirty="0">
              <a:solidFill>
                <a:srgbClr val="FF0000"/>
              </a:solidFill>
              <a:latin typeface="Monotype Corsiva" panose="03010101010201010101" pitchFamily="66" charset="0"/>
            </a:endParaRPr>
          </a:p>
        </p:txBody>
      </p:sp>
      <p:sp>
        <p:nvSpPr>
          <p:cNvPr id="6" name="Текст 5"/>
          <p:cNvSpPr>
            <a:spLocks noGrp="1"/>
          </p:cNvSpPr>
          <p:nvPr>
            <p:ph type="body" sz="quarter" idx="13"/>
          </p:nvPr>
        </p:nvSpPr>
        <p:spPr>
          <a:xfrm>
            <a:off x="400877" y="1133340"/>
            <a:ext cx="4441579" cy="425004"/>
          </a:xfrm>
        </p:spPr>
        <p:txBody>
          <a:bodyPr>
            <a:normAutofit/>
          </a:bodyPr>
          <a:lstStyle/>
          <a:p>
            <a:r>
              <a:rPr lang="ru-RU" sz="1800" cap="none" dirty="0" smtClean="0">
                <a:solidFill>
                  <a:schemeClr val="bg1"/>
                </a:solidFill>
                <a:latin typeface="Monotype Corsiva" panose="03010101010201010101" pitchFamily="66" charset="0"/>
              </a:rPr>
              <a:t>Дидактическая игра: «Собери целое»</a:t>
            </a:r>
            <a:endParaRPr lang="ru-RU" sz="1800" cap="none" dirty="0">
              <a:solidFill>
                <a:schemeClr val="bg1"/>
              </a:solidFill>
              <a:latin typeface="Monotype Corsiva" panose="03010101010201010101" pitchFamily="66" charset="0"/>
            </a:endParaRPr>
          </a:p>
        </p:txBody>
      </p:sp>
      <p:sp>
        <p:nvSpPr>
          <p:cNvPr id="5" name="Текст 4"/>
          <p:cNvSpPr>
            <a:spLocks noGrp="1"/>
          </p:cNvSpPr>
          <p:nvPr>
            <p:ph type="body" idx="1"/>
          </p:nvPr>
        </p:nvSpPr>
        <p:spPr>
          <a:xfrm>
            <a:off x="5460842" y="1391723"/>
            <a:ext cx="4338548" cy="333242"/>
          </a:xfrm>
        </p:spPr>
        <p:txBody>
          <a:bodyPr>
            <a:normAutofit fontScale="92500" lnSpcReduction="10000"/>
          </a:bodyPr>
          <a:lstStyle/>
          <a:p>
            <a:r>
              <a:rPr lang="ru-RU" dirty="0" smtClean="0">
                <a:solidFill>
                  <a:schemeClr val="bg1"/>
                </a:solidFill>
                <a:latin typeface="Monotype Corsiva" panose="03010101010201010101" pitchFamily="66" charset="0"/>
              </a:rPr>
              <a:t>Сюжетно-ролевая игра: «Путешествие на корабле» </a:t>
            </a:r>
            <a:endParaRPr lang="ru-RU" dirty="0">
              <a:solidFill>
                <a:schemeClr val="bg1"/>
              </a:solidFill>
              <a:latin typeface="Monotype Corsiva" panose="03010101010201010101" pitchFamily="66"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0877" y="1558344"/>
            <a:ext cx="3437027" cy="2588653"/>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74254" y="3631842"/>
            <a:ext cx="3464417" cy="2711003"/>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407894" y="1985686"/>
            <a:ext cx="4444444" cy="2958730"/>
          </a:xfrm>
          <a:prstGeom prst="rect">
            <a:avLst/>
          </a:prstGeom>
        </p:spPr>
      </p:pic>
      <p:pic>
        <p:nvPicPr>
          <p:cNvPr id="10" name="Рисунок 17"/>
          <p:cNvPicPr/>
          <p:nvPr/>
        </p:nvPicPr>
        <p:blipFill>
          <a:blip r:embed="rId5"/>
          <a:stretch>
            <a:fillRect/>
          </a:stretch>
        </p:blipFill>
        <p:spPr>
          <a:xfrm>
            <a:off x="10254625" y="966719"/>
            <a:ext cx="1766160" cy="2078280"/>
          </a:xfrm>
          <a:prstGeom prst="rect">
            <a:avLst/>
          </a:prstGeom>
        </p:spPr>
      </p:pic>
    </p:spTree>
    <p:extLst>
      <p:ext uri="{BB962C8B-B14F-4D97-AF65-F5344CB8AC3E}">
        <p14:creationId xmlns:p14="http://schemas.microsoft.com/office/powerpoint/2010/main" xmlns="" val="735911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448</TotalTime>
  <Words>550</Words>
  <Application>Microsoft Office PowerPoint</Application>
  <PresentationFormat>Произвольный</PresentationFormat>
  <Paragraphs>65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Сектор</vt:lpstr>
      <vt:lpstr>Проект: «Улицы Нашего города»</vt:lpstr>
      <vt:lpstr>Актуальность темы: Основы патриотизма начинают  формироваться в дошкольном возрасте, и именно в этот период закладывается интерес, уважение и любовь к своей малой  родине –месту, где родился, к своему родному городу. Любовь маленького ребёнка к родине начинается с отношения к самым близким людям – отцу, матери, бабушке, дедушке, с любви к своему дому, к улице, на которой он живет, к детскому саду, городу. Формирование у детей любви к Родине это – накопление ими социального опыта жизни о своём городе, усвоение принятых в нем норм поведения, взаимоотношений, приобщение к миру его культуры. И одна из важнейших наших задач воспитать в детях бережное отношение ко всему тому, что их окружает, осознать себя частью города, заложить фундамент личности в ребенке. Анализируя знания детей на момент начала работы над проектом, мы сделали вывод, что у детей недостаточно знаний об улицах родного города.</vt:lpstr>
      <vt:lpstr>Ожидаемые результаты: Если расширить кругозор детей об улицах родного города  Николаевска-на-Амуре, доступными для ребенка историческими сведениями то: - у детей повысится интерес к родному городу и его историческим ценностям; - у детей будут более глубокие знания об улицах прилегающих к детскому саду; - появится желание узнать больше о родном городе.</vt:lpstr>
      <vt:lpstr>Цели: Создать условия для обогащения знаний детей об улицах родного города Николаевска-на-амуре. Задачи: 1. познакомить детей с названиями улиц 2. Систематизировать и углубить представления детей об улицах родного города.  3. развивать познавательный интерес к улицам родного города. 4. содействовать развитию творческих способностей детей. 5. развивать навыки действовать коллективно, учить сотрудничать. 6. Формировать у детей любовь к малой родине.  </vt:lpstr>
      <vt:lpstr>Февраль. Краткосрочный: 16.02-24.02</vt:lpstr>
      <vt:lpstr>I этап: подготовительный</vt:lpstr>
      <vt:lpstr>II Этап: внедрение проекта</vt:lpstr>
      <vt:lpstr>III этап: итоговый</vt:lpstr>
      <vt:lpstr>Игровая деятельность:</vt:lpstr>
      <vt:lpstr>Познавательное развитие:</vt:lpstr>
      <vt:lpstr>Изобразительная деятельность:</vt:lpstr>
      <vt:lpstr>результат:</vt:lpstr>
      <vt:lpstr>Постановка новой задачи: о каких улицах нашего города вы еще хотели бы узнать? </vt:lpstr>
      <vt:lpstr>Слайд 14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«Улицы Нашего города»</dc:title>
  <dc:creator>миша будилов</dc:creator>
  <cp:lastModifiedBy>RePack by SPecialiST</cp:lastModifiedBy>
  <cp:revision>38</cp:revision>
  <dcterms:created xsi:type="dcterms:W3CDTF">2015-02-26T03:14:54Z</dcterms:created>
  <dcterms:modified xsi:type="dcterms:W3CDTF">2019-03-28T22:38:12Z</dcterms:modified>
</cp:coreProperties>
</file>