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18" d="100"/>
          <a:sy n="118" d="100"/>
        </p:scale>
        <p:origin x="-6" y="15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fld id="{0A98AF03-7270-45C2-A683-C5E353EF01A5}" type="datetime4">
              <a:rPr lang="en-US" smtClean="0"/>
              <a:pPr/>
              <a:t>July 29, 2018</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8B37D5FE-740C-46F5-801A-FA5477D9711F}" type="slidenum">
              <a:rPr lang="en-US" smtClean="0"/>
              <a:pPr/>
              <a:t>‹#›</a:t>
            </a:fld>
            <a:endParaRPr lang="en-US" dirty="0"/>
          </a:p>
        </p:txBody>
      </p:sp>
    </p:spTree>
    <p:extLst>
      <p:ext uri="{BB962C8B-B14F-4D97-AF65-F5344CB8AC3E}">
        <p14:creationId xmlns:p14="http://schemas.microsoft.com/office/powerpoint/2010/main" xmlns="" val="194578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A2FB5AFD-D735-4504-A039-ADEBB6448D55}" type="datetime4">
              <a:rPr lang="en-US" smtClean="0"/>
              <a:pPr/>
              <a:t>July 29, 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xmlns="" val="218063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AB5C8118-FB93-4E87-B380-0175F2FE2167}" type="datetime4">
              <a:rPr lang="en-US" smtClean="0"/>
              <a:pPr/>
              <a:t>July 29, 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xmlns="" val="67118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05A93482-8E69-40F7-BCAD-5662A6CADB27}" type="datetime4">
              <a:rPr lang="en-US" smtClean="0"/>
              <a:pPr/>
              <a:t>July 29, 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xmlns="" val="135890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FBB7EAE1-CAAC-4AEF-919E-158692B1E55E}" type="datetime4">
              <a:rPr lang="en-US" smtClean="0"/>
              <a:pPr/>
              <a:t>July 29, 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xmlns="" val="359551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9525A706-D8F2-4D1A-855A-CADC92600C26}" type="datetime4">
              <a:rPr lang="en-US" smtClean="0"/>
              <a:pPr/>
              <a:t>July 29, 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xmlns="" val="169337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99B4F123-1704-49AC-9D15-C4B1462B8014}" type="datetime4">
              <a:rPr lang="en-US" smtClean="0"/>
              <a:pPr/>
              <a:t>July 29, 2018</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xmlns="" val="115024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fld id="{E3127EC2-47FB-48A1-8644-C8A81DDAA119}" type="datetime4">
              <a:rPr lang="en-US" smtClean="0"/>
              <a:pPr/>
              <a:t>July 29, 2018</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xmlns="" val="311646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E3EC3ED-7435-49F9-84C8-03CCA2F8DEDB}" type="datetime4">
              <a:rPr lang="en-US" smtClean="0"/>
              <a:pPr/>
              <a:t>July 29, 2018</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xmlns="" val="2164901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3FC49BF1-FCD3-4395-8FF6-0047AF66228E}" type="datetime4">
              <a:rPr lang="en-US" smtClean="0"/>
              <a:pPr/>
              <a:t>July 29, 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xmlns="" val="167475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CA861222-2C8B-4501-BE87-6797EC025925}" type="datetime4">
              <a:rPr lang="en-US" smtClean="0"/>
              <a:pPr/>
              <a:t>July 29, 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xmlns="" val="426897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ea typeface="宋体" charset="-122"/>
              </a:defRPr>
            </a:lvl1pPr>
          </a:lstStyle>
          <a:p>
            <a:fld id="{16C01193-8287-4834-A286-6B880643E934}" type="datetime4">
              <a:rPr lang="en-US" smtClean="0"/>
              <a:pPr/>
              <a:t>July 29, 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ea typeface="宋体" charset="-122"/>
              </a:defRPr>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ea typeface="宋体" charset="-122"/>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charset="-122"/>
        </a:defRPr>
      </a:lvl2pPr>
      <a:lvl3pPr algn="ctr" rtl="0" eaLnBrk="1" fontAlgn="base" hangingPunct="1">
        <a:spcBef>
          <a:spcPct val="0"/>
        </a:spcBef>
        <a:spcAft>
          <a:spcPct val="0"/>
        </a:spcAft>
        <a:defRPr sz="4400">
          <a:solidFill>
            <a:schemeClr val="tx2"/>
          </a:solidFill>
          <a:latin typeface="Arial" pitchFamily="34" charset="0"/>
          <a:ea typeface="宋体" charset="-122"/>
        </a:defRPr>
      </a:lvl3pPr>
      <a:lvl4pPr algn="ctr" rtl="0" eaLnBrk="1" fontAlgn="base" hangingPunct="1">
        <a:spcBef>
          <a:spcPct val="0"/>
        </a:spcBef>
        <a:spcAft>
          <a:spcPct val="0"/>
        </a:spcAft>
        <a:defRPr sz="4400">
          <a:solidFill>
            <a:schemeClr val="tx2"/>
          </a:solidFill>
          <a:latin typeface="Arial" pitchFamily="34" charset="0"/>
          <a:ea typeface="宋体" charset="-122"/>
        </a:defRPr>
      </a:lvl4pPr>
      <a:lvl5pPr algn="ctr" rtl="0" eaLnBrk="1" fontAlgn="base" hangingPunct="1">
        <a:spcBef>
          <a:spcPct val="0"/>
        </a:spcBef>
        <a:spcAft>
          <a:spcPct val="0"/>
        </a:spcAft>
        <a:defRPr sz="4400">
          <a:solidFill>
            <a:schemeClr val="tx2"/>
          </a:solidFill>
          <a:latin typeface="Arial" pitchFamily="34" charset="0"/>
          <a:ea typeface="宋体" charset="-122"/>
        </a:defRPr>
      </a:lvl5pPr>
      <a:lvl6pPr marL="457200" algn="ctr" rtl="0" eaLnBrk="1" fontAlgn="base" hangingPunct="1">
        <a:spcBef>
          <a:spcPct val="0"/>
        </a:spcBef>
        <a:spcAft>
          <a:spcPct val="0"/>
        </a:spcAft>
        <a:defRPr sz="4400">
          <a:solidFill>
            <a:schemeClr val="tx2"/>
          </a:solidFill>
          <a:latin typeface="Arial" pitchFamily="34" charset="0"/>
          <a:ea typeface="宋体" charset="-122"/>
        </a:defRPr>
      </a:lvl6pPr>
      <a:lvl7pPr marL="914400" algn="ctr" rtl="0" eaLnBrk="1" fontAlgn="base" hangingPunct="1">
        <a:spcBef>
          <a:spcPct val="0"/>
        </a:spcBef>
        <a:spcAft>
          <a:spcPct val="0"/>
        </a:spcAft>
        <a:defRPr sz="4400">
          <a:solidFill>
            <a:schemeClr val="tx2"/>
          </a:solidFill>
          <a:latin typeface="Arial" pitchFamily="34" charset="0"/>
          <a:ea typeface="宋体" charset="-122"/>
        </a:defRPr>
      </a:lvl7pPr>
      <a:lvl8pPr marL="1371600" algn="ctr" rtl="0" eaLnBrk="1" fontAlgn="base" hangingPunct="1">
        <a:spcBef>
          <a:spcPct val="0"/>
        </a:spcBef>
        <a:spcAft>
          <a:spcPct val="0"/>
        </a:spcAft>
        <a:defRPr sz="4400">
          <a:solidFill>
            <a:schemeClr val="tx2"/>
          </a:solidFill>
          <a:latin typeface="Arial" pitchFamily="34" charset="0"/>
          <a:ea typeface="宋体" charset="-122"/>
        </a:defRPr>
      </a:lvl8pPr>
      <a:lvl9pPr marL="1828800" algn="ctr" rtl="0" eaLnBrk="1" fontAlgn="base" hangingPunct="1">
        <a:spcBef>
          <a:spcPct val="0"/>
        </a:spcBef>
        <a:spcAft>
          <a:spcPct val="0"/>
        </a:spcAft>
        <a:defRPr sz="4400">
          <a:solidFill>
            <a:schemeClr val="tx2"/>
          </a:solidFill>
          <a:latin typeface="Arial" pitchFamily="34" charset="0"/>
          <a:ea typeface="宋体"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28.jpe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hyperlink" Target="https://ru.wikipedia.org/wiki/%D0%9F%D0%BE_(%D1%80%D0%B5%D0%BA%D0%B0)" TargetMode="Externa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Лента лицом вверх 6"/>
          <p:cNvSpPr/>
          <p:nvPr/>
        </p:nvSpPr>
        <p:spPr>
          <a:xfrm>
            <a:off x="2571736" y="142852"/>
            <a:ext cx="4512564" cy="610926"/>
          </a:xfrm>
          <a:prstGeom prst="ribbon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50800" h="38100" prst="riblet"/>
            </a:sp3d>
          </a:bodyPr>
          <a:lstStyle/>
          <a:p>
            <a:pPr algn="ctr"/>
            <a:r>
              <a:rPr lang="ru-RU" sz="2800" dirty="0" smtClean="0">
                <a:solidFill>
                  <a:srgbClr val="C00000"/>
                </a:solidFill>
                <a:effectLst>
                  <a:outerShdw blurRad="50800" dist="38100" dir="2700000" algn="tl" rotWithShape="0">
                    <a:prstClr val="black">
                      <a:alpha val="40000"/>
                    </a:prstClr>
                  </a:outerShdw>
                </a:effectLst>
              </a:rPr>
              <a:t>Подорожник</a:t>
            </a:r>
            <a:endParaRPr lang="ru-RU" sz="2800" dirty="0">
              <a:solidFill>
                <a:srgbClr val="C00000"/>
              </a:solidFill>
              <a:effectLst>
                <a:outerShdw blurRad="50800" dist="38100" dir="2700000" algn="tl" rotWithShape="0">
                  <a:prstClr val="black">
                    <a:alpha val="40000"/>
                  </a:prstClr>
                </a:outerShdw>
              </a:effectLst>
            </a:endParaRPr>
          </a:p>
        </p:txBody>
      </p:sp>
      <p:sp>
        <p:nvSpPr>
          <p:cNvPr id="5" name="Скругленная прямоугольная выноска 4"/>
          <p:cNvSpPr/>
          <p:nvPr/>
        </p:nvSpPr>
        <p:spPr>
          <a:xfrm flipV="1">
            <a:off x="142844" y="3071810"/>
            <a:ext cx="2643206" cy="2571768"/>
          </a:xfrm>
          <a:prstGeom prst="wedgeRoundRectCallout">
            <a:avLst>
              <a:gd name="adj1" fmla="val -32624"/>
              <a:gd name="adj2" fmla="val 56636"/>
              <a:gd name="adj3" fmla="val 16667"/>
            </a:avLst>
          </a:prstGeom>
          <a:solidFill>
            <a:srgbClr val="92D050"/>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подорожник большой"/>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282" y="814642"/>
            <a:ext cx="2500330" cy="1971415"/>
          </a:xfrm>
          <a:prstGeom prst="roundRect">
            <a:avLst>
              <a:gd name="adj" fmla="val 11111"/>
            </a:avLst>
          </a:prstGeom>
          <a:ln w="190500" cap="rnd">
            <a:solidFill>
              <a:srgbClr val="92D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rgbClr val="FFFFFF"/>
                </a:solidFill>
              </a14:hiddenFill>
            </a:ext>
          </a:extLst>
        </p:spPr>
      </p:pic>
      <p:pic>
        <p:nvPicPr>
          <p:cNvPr id="1028" name="Picture 4" descr="https://travniku.com/wp-content/uploads/2017/09/podorozhnik_bolshoy_18_02062114-609x102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flipH="1">
            <a:off x="6076365" y="4643446"/>
            <a:ext cx="2632092" cy="2097922"/>
          </a:xfrm>
          <a:prstGeom prst="roundRect">
            <a:avLst>
              <a:gd name="adj" fmla="val 4167"/>
            </a:avLst>
          </a:prstGeom>
          <a:solidFill>
            <a:srgbClr val="FFFFFF"/>
          </a:solidFill>
          <a:ln w="76200" cap="sq">
            <a:solidFill>
              <a:srgbClr val="92D05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xmlns="">
                <a:solidFill>
                  <a:srgbClr val="FFFFFF"/>
                </a:solidFill>
              </a14:hiddenFill>
            </a:ext>
          </a:extLst>
        </p:spPr>
      </p:pic>
      <p:sp>
        <p:nvSpPr>
          <p:cNvPr id="2" name="Блок-схема: альтернативный процесс 1"/>
          <p:cNvSpPr/>
          <p:nvPr/>
        </p:nvSpPr>
        <p:spPr>
          <a:xfrm>
            <a:off x="3000364" y="928670"/>
            <a:ext cx="3143272" cy="3613309"/>
          </a:xfrm>
          <a:prstGeom prst="flowChartAlternateProcess">
            <a:avLst/>
          </a:prstGeom>
          <a:solidFill>
            <a:srgbClr val="92D050"/>
          </a:solidFill>
          <a:ln w="38100">
            <a:solidFill>
              <a:srgbClr val="92D050"/>
            </a:solidFill>
          </a:ln>
        </p:spPr>
        <p:style>
          <a:lnRef idx="1">
            <a:schemeClr val="accent1"/>
          </a:lnRef>
          <a:fillRef idx="3">
            <a:schemeClr val="accent1"/>
          </a:fillRef>
          <a:effectRef idx="2">
            <a:schemeClr val="accent1"/>
          </a:effectRef>
          <a:fontRef idx="minor">
            <a:schemeClr val="lt1"/>
          </a:fontRef>
        </p:style>
        <p:txBody>
          <a:bodyPr wrap="square">
            <a:spAutoFit/>
          </a:bodyPr>
          <a:lstStyle/>
          <a:p>
            <a:r>
              <a:rPr lang="ru-RU" sz="1400" dirty="0">
                <a:solidFill>
                  <a:srgbClr val="C00000"/>
                </a:solidFill>
                <a:latin typeface="Times New Roman" pitchFamily="18" charset="0"/>
                <a:cs typeface="Times New Roman" pitchFamily="18" charset="0"/>
              </a:rPr>
              <a:t>Растение имеет короткое корневище, усеянное нитевидными корнями. Листья черешковые, широкоовальной формы, собраны в прикорневую розетку. </a:t>
            </a:r>
            <a:r>
              <a:rPr lang="ru-RU" sz="1400" dirty="0" smtClean="0">
                <a:solidFill>
                  <a:srgbClr val="C00000"/>
                </a:solidFill>
                <a:latin typeface="Times New Roman" pitchFamily="18" charset="0"/>
                <a:cs typeface="Times New Roman" pitchFamily="18" charset="0"/>
              </a:rPr>
              <a:t>Цветонос </a:t>
            </a:r>
            <a:r>
              <a:rPr lang="ru-RU" sz="1400" dirty="0">
                <a:solidFill>
                  <a:srgbClr val="C00000"/>
                </a:solidFill>
                <a:latin typeface="Times New Roman" pitchFamily="18" charset="0"/>
                <a:cs typeface="Times New Roman" pitchFamily="18" charset="0"/>
              </a:rPr>
              <a:t>прямой, в длину 15−45 </a:t>
            </a:r>
            <a:r>
              <a:rPr lang="ru-RU" sz="1400" dirty="0" smtClean="0">
                <a:solidFill>
                  <a:srgbClr val="C00000"/>
                </a:solidFill>
                <a:latin typeface="Times New Roman" pitchFamily="18" charset="0"/>
                <a:cs typeface="Times New Roman" pitchFamily="18" charset="0"/>
              </a:rPr>
              <a:t>см, с </a:t>
            </a:r>
            <a:r>
              <a:rPr lang="ru-RU" sz="1400" dirty="0">
                <a:solidFill>
                  <a:srgbClr val="C00000"/>
                </a:solidFill>
                <a:latin typeface="Times New Roman" pitchFamily="18" charset="0"/>
                <a:cs typeface="Times New Roman" pitchFamily="18" charset="0"/>
              </a:rPr>
              <a:t> цилиндрическим соцветием в виде колоска. Цветки мелкие, четырехчленные, чашелистики пленчатые, венчик светло-буроватый. Период цветения приходится на май -июнь и длится до августа — сентября. Плод в виде коробки.</a:t>
            </a:r>
          </a:p>
        </p:txBody>
      </p:sp>
      <p:sp>
        <p:nvSpPr>
          <p:cNvPr id="3" name="Прямоугольник 2"/>
          <p:cNvSpPr/>
          <p:nvPr/>
        </p:nvSpPr>
        <p:spPr>
          <a:xfrm>
            <a:off x="142844" y="3143248"/>
            <a:ext cx="2714644" cy="2246769"/>
          </a:xfrm>
          <a:prstGeom prst="rect">
            <a:avLst/>
          </a:prstGeom>
        </p:spPr>
        <p:txBody>
          <a:bodyPr wrap="square">
            <a:spAutoFit/>
          </a:bodyPr>
          <a:lstStyle/>
          <a:p>
            <a:r>
              <a:rPr lang="ru-RU" sz="1400" dirty="0">
                <a:solidFill>
                  <a:srgbClr val="C00000"/>
                </a:solidFill>
                <a:latin typeface="Times New Roman" pitchFamily="18" charset="0"/>
                <a:cs typeface="Times New Roman" pitchFamily="18" charset="0"/>
              </a:rPr>
              <a:t>У подорожника лекарственными свойствами обладают листья. Отвары и настои из листьев применяют для лечения многих болезней. Свежие листья прикладывают к фурункулам, ранам. Мазь из сушеного растения считается эффективным средством для лечения гнойников на коже.</a:t>
            </a:r>
          </a:p>
        </p:txBody>
      </p:sp>
      <p:sp>
        <p:nvSpPr>
          <p:cNvPr id="9" name="Блок-схема: процесс 8"/>
          <p:cNvSpPr/>
          <p:nvPr/>
        </p:nvSpPr>
        <p:spPr>
          <a:xfrm>
            <a:off x="142844" y="142852"/>
            <a:ext cx="1785950" cy="428628"/>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latin typeface="Times New Roman" pitchFamily="18" charset="0"/>
                <a:cs typeface="Times New Roman" pitchFamily="18" charset="0"/>
              </a:rPr>
              <a:t>ПУНКТ № 20</a:t>
            </a:r>
            <a:endParaRPr lang="ru-RU" dirty="0">
              <a:solidFill>
                <a:srgbClr val="C00000"/>
              </a:solidFill>
              <a:latin typeface="Times New Roman" pitchFamily="18" charset="0"/>
              <a:cs typeface="Times New Roman" pitchFamily="18" charset="0"/>
            </a:endParaRPr>
          </a:p>
        </p:txBody>
      </p:sp>
      <p:pic>
        <p:nvPicPr>
          <p:cNvPr id="10" name="Рисунок 9" descr="2-2.jpg"/>
          <p:cNvPicPr>
            <a:picLocks noChangeAspect="1"/>
          </p:cNvPicPr>
          <p:nvPr/>
        </p:nvPicPr>
        <p:blipFill>
          <a:blip r:embed="rId4" cstate="print"/>
          <a:stretch>
            <a:fillRect/>
          </a:stretch>
        </p:blipFill>
        <p:spPr>
          <a:xfrm>
            <a:off x="0" y="5760977"/>
            <a:ext cx="772945" cy="1097023"/>
          </a:xfrm>
          <a:prstGeom prst="rect">
            <a:avLst/>
          </a:prstGeom>
        </p:spPr>
      </p:pic>
      <p:sp>
        <p:nvSpPr>
          <p:cNvPr id="11" name="Скругленная прямоугольная выноска 10"/>
          <p:cNvSpPr/>
          <p:nvPr/>
        </p:nvSpPr>
        <p:spPr>
          <a:xfrm>
            <a:off x="6215074" y="928670"/>
            <a:ext cx="2714644" cy="3571900"/>
          </a:xfrm>
          <a:prstGeom prst="wedgeRoundRectCallout">
            <a:avLst>
              <a:gd name="adj1" fmla="val 21805"/>
              <a:gd name="adj2" fmla="val 5003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i="1" dirty="0" smtClean="0">
              <a:solidFill>
                <a:srgbClr val="C00000"/>
              </a:solidFill>
              <a:latin typeface="Times New Roman" pitchFamily="18" charset="0"/>
              <a:cs typeface="Times New Roman" pitchFamily="18" charset="0"/>
            </a:endParaRPr>
          </a:p>
          <a:p>
            <a:endParaRPr lang="ru-RU" sz="1400" i="1" dirty="0" smtClean="0">
              <a:solidFill>
                <a:srgbClr val="C00000"/>
              </a:solidFill>
              <a:latin typeface="Times New Roman" pitchFamily="18" charset="0"/>
              <a:cs typeface="Times New Roman" pitchFamily="18" charset="0"/>
            </a:endParaRPr>
          </a:p>
          <a:p>
            <a:r>
              <a:rPr lang="ru-RU" sz="1400" dirty="0" smtClean="0">
                <a:solidFill>
                  <a:srgbClr val="C00000"/>
                </a:solidFill>
                <a:latin typeface="Times New Roman" pitchFamily="18" charset="0"/>
                <a:cs typeface="Times New Roman" pitchFamily="18" charset="0"/>
              </a:rPr>
              <a:t>Ты найдёшь его всегда</a:t>
            </a:r>
            <a:br>
              <a:rPr lang="ru-RU" sz="1400" dirty="0" smtClean="0">
                <a:solidFill>
                  <a:srgbClr val="C00000"/>
                </a:solidFill>
                <a:latin typeface="Times New Roman" pitchFamily="18" charset="0"/>
                <a:cs typeface="Times New Roman" pitchFamily="18" charset="0"/>
              </a:rPr>
            </a:br>
            <a:r>
              <a:rPr lang="ru-RU" sz="1400" dirty="0" smtClean="0">
                <a:solidFill>
                  <a:srgbClr val="C00000"/>
                </a:solidFill>
                <a:latin typeface="Times New Roman" pitchFamily="18" charset="0"/>
                <a:cs typeface="Times New Roman" pitchFamily="18" charset="0"/>
              </a:rPr>
              <a:t>Вдоль дорожки без труда.</a:t>
            </a:r>
            <a:br>
              <a:rPr lang="ru-RU" sz="1400" dirty="0" smtClean="0">
                <a:solidFill>
                  <a:srgbClr val="C00000"/>
                </a:solidFill>
                <a:latin typeface="Times New Roman" pitchFamily="18" charset="0"/>
                <a:cs typeface="Times New Roman" pitchFamily="18" charset="0"/>
              </a:rPr>
            </a:br>
            <a:r>
              <a:rPr lang="ru-RU" sz="1400" dirty="0" smtClean="0">
                <a:solidFill>
                  <a:srgbClr val="C00000"/>
                </a:solidFill>
                <a:latin typeface="Times New Roman" pitchFamily="18" charset="0"/>
                <a:cs typeface="Times New Roman" pitchFamily="18" charset="0"/>
              </a:rPr>
              <a:t>Листья крупные растут,</a:t>
            </a:r>
            <a:br>
              <a:rPr lang="ru-RU" sz="1400" dirty="0" smtClean="0">
                <a:solidFill>
                  <a:srgbClr val="C00000"/>
                </a:solidFill>
                <a:latin typeface="Times New Roman" pitchFamily="18" charset="0"/>
                <a:cs typeface="Times New Roman" pitchFamily="18" charset="0"/>
              </a:rPr>
            </a:br>
            <a:r>
              <a:rPr lang="ru-RU" sz="1400" dirty="0" smtClean="0">
                <a:solidFill>
                  <a:srgbClr val="C00000"/>
                </a:solidFill>
                <a:latin typeface="Times New Roman" pitchFamily="18" charset="0"/>
                <a:cs typeface="Times New Roman" pitchFamily="18" charset="0"/>
              </a:rPr>
              <a:t>Подорожником зовут.</a:t>
            </a:r>
            <a:br>
              <a:rPr lang="ru-RU" sz="1400" dirty="0" smtClean="0">
                <a:solidFill>
                  <a:srgbClr val="C00000"/>
                </a:solidFill>
                <a:latin typeface="Times New Roman" pitchFamily="18" charset="0"/>
                <a:cs typeface="Times New Roman" pitchFamily="18" charset="0"/>
              </a:rPr>
            </a:br>
            <a:r>
              <a:rPr lang="ru-RU" sz="1400" dirty="0" smtClean="0">
                <a:solidFill>
                  <a:srgbClr val="C00000"/>
                </a:solidFill>
                <a:latin typeface="Times New Roman" pitchFamily="18" charset="0"/>
                <a:cs typeface="Times New Roman" pitchFamily="18" charset="0"/>
              </a:rPr>
              <a:t>Он невзрачный и простой,</a:t>
            </a:r>
            <a:br>
              <a:rPr lang="ru-RU" sz="1400" dirty="0" smtClean="0">
                <a:solidFill>
                  <a:srgbClr val="C00000"/>
                </a:solidFill>
                <a:latin typeface="Times New Roman" pitchFamily="18" charset="0"/>
                <a:cs typeface="Times New Roman" pitchFamily="18" charset="0"/>
              </a:rPr>
            </a:br>
            <a:r>
              <a:rPr lang="ru-RU" sz="1400" dirty="0" smtClean="0">
                <a:solidFill>
                  <a:srgbClr val="C00000"/>
                </a:solidFill>
                <a:latin typeface="Times New Roman" pitchFamily="18" charset="0"/>
                <a:cs typeface="Times New Roman" pitchFamily="18" charset="0"/>
              </a:rPr>
              <a:t>Но всегда помощник твой.</a:t>
            </a:r>
            <a:br>
              <a:rPr lang="ru-RU" sz="1400" dirty="0" smtClean="0">
                <a:solidFill>
                  <a:srgbClr val="C00000"/>
                </a:solidFill>
                <a:latin typeface="Times New Roman" pitchFamily="18" charset="0"/>
                <a:cs typeface="Times New Roman" pitchFamily="18" charset="0"/>
              </a:rPr>
            </a:br>
            <a:r>
              <a:rPr lang="ru-RU" sz="1400" dirty="0" smtClean="0">
                <a:solidFill>
                  <a:srgbClr val="C00000"/>
                </a:solidFill>
                <a:latin typeface="Times New Roman" pitchFamily="18" charset="0"/>
                <a:cs typeface="Times New Roman" pitchFamily="18" charset="0"/>
              </a:rPr>
              <a:t>К ранке листик приложи</a:t>
            </a:r>
            <a:br>
              <a:rPr lang="ru-RU" sz="1400" dirty="0" smtClean="0">
                <a:solidFill>
                  <a:srgbClr val="C00000"/>
                </a:solidFill>
                <a:latin typeface="Times New Roman" pitchFamily="18" charset="0"/>
                <a:cs typeface="Times New Roman" pitchFamily="18" charset="0"/>
              </a:rPr>
            </a:br>
            <a:r>
              <a:rPr lang="ru-RU" sz="1400" dirty="0" smtClean="0">
                <a:solidFill>
                  <a:srgbClr val="C00000"/>
                </a:solidFill>
                <a:latin typeface="Times New Roman" pitchFamily="18" charset="0"/>
                <a:cs typeface="Times New Roman" pitchFamily="18" charset="0"/>
              </a:rPr>
              <a:t>Да покрепче привяжи.</a:t>
            </a:r>
            <a:br>
              <a:rPr lang="ru-RU" sz="1400" dirty="0" smtClean="0">
                <a:solidFill>
                  <a:srgbClr val="C00000"/>
                </a:solidFill>
                <a:latin typeface="Times New Roman" pitchFamily="18" charset="0"/>
                <a:cs typeface="Times New Roman" pitchFamily="18" charset="0"/>
              </a:rPr>
            </a:br>
            <a:r>
              <a:rPr lang="ru-RU" sz="1400" dirty="0" smtClean="0">
                <a:solidFill>
                  <a:srgbClr val="C00000"/>
                </a:solidFill>
                <a:latin typeface="Times New Roman" pitchFamily="18" charset="0"/>
                <a:cs typeface="Times New Roman" pitchFamily="18" charset="0"/>
              </a:rPr>
              <a:t>Ранка быстро заживёт,</a:t>
            </a:r>
            <a:br>
              <a:rPr lang="ru-RU" sz="1400" dirty="0" smtClean="0">
                <a:solidFill>
                  <a:srgbClr val="C00000"/>
                </a:solidFill>
                <a:latin typeface="Times New Roman" pitchFamily="18" charset="0"/>
                <a:cs typeface="Times New Roman" pitchFamily="18" charset="0"/>
              </a:rPr>
            </a:br>
            <a:r>
              <a:rPr lang="ru-RU" sz="1400" dirty="0" smtClean="0">
                <a:solidFill>
                  <a:srgbClr val="C00000"/>
                </a:solidFill>
                <a:latin typeface="Times New Roman" pitchFamily="18" charset="0"/>
                <a:cs typeface="Times New Roman" pitchFamily="18" charset="0"/>
              </a:rPr>
              <a:t>Боль, обида пропадёт!</a:t>
            </a:r>
          </a:p>
          <a:p>
            <a:pPr algn="r"/>
            <a:r>
              <a:rPr lang="ru-RU" sz="1400" dirty="0" smtClean="0">
                <a:solidFill>
                  <a:srgbClr val="C00000"/>
                </a:solidFill>
                <a:latin typeface="Times New Roman" pitchFamily="18" charset="0"/>
                <a:cs typeface="Times New Roman" pitchFamily="18" charset="0"/>
              </a:rPr>
              <a:t>(Кулагина-Фурсина Анна) </a:t>
            </a:r>
          </a:p>
          <a:p>
            <a:endParaRPr lang="ru-RU" sz="1400" dirty="0" smtClean="0">
              <a:solidFill>
                <a:srgbClr val="C00000"/>
              </a:solidFill>
              <a:latin typeface="Times New Roman" pitchFamily="18" charset="0"/>
              <a:cs typeface="Times New Roman" pitchFamily="18" charset="0"/>
            </a:endParaRPr>
          </a:p>
          <a:p>
            <a:r>
              <a:rPr lang="ru-RU" sz="1400" dirty="0" smtClean="0">
                <a:solidFill>
                  <a:srgbClr val="C00000"/>
                </a:solidFill>
                <a:latin typeface="Times New Roman" pitchFamily="18" charset="0"/>
                <a:cs typeface="Times New Roman" pitchFamily="18" charset="0"/>
              </a:rPr>
              <a:t>Загадка</a:t>
            </a:r>
          </a:p>
          <a:p>
            <a:pPr fontAlgn="base"/>
            <a:r>
              <a:rPr lang="ru-RU" sz="1400" dirty="0" smtClean="0">
                <a:solidFill>
                  <a:srgbClr val="C00000"/>
                </a:solidFill>
                <a:latin typeface="Times New Roman" pitchFamily="18" charset="0"/>
                <a:cs typeface="Times New Roman" pitchFamily="18" charset="0"/>
              </a:rPr>
              <a:t>Путник часто ранит ноги</a:t>
            </a:r>
          </a:p>
          <a:p>
            <a:pPr fontAlgn="base"/>
            <a:r>
              <a:rPr lang="ru-RU" sz="1400" dirty="0" smtClean="0">
                <a:solidFill>
                  <a:srgbClr val="C00000"/>
                </a:solidFill>
                <a:latin typeface="Times New Roman" pitchFamily="18" charset="0"/>
                <a:cs typeface="Times New Roman" pitchFamily="18" charset="0"/>
              </a:rPr>
              <a:t>Вот и лекарь у дороги. </a:t>
            </a:r>
          </a:p>
          <a:p>
            <a:pPr algn="r" fontAlgn="base"/>
            <a:r>
              <a:rPr lang="ru-RU" sz="1400" dirty="0" smtClean="0">
                <a:solidFill>
                  <a:srgbClr val="C00000"/>
                </a:solidFill>
                <a:latin typeface="Times New Roman" pitchFamily="18" charset="0"/>
                <a:cs typeface="Times New Roman" pitchFamily="18" charset="0"/>
              </a:rPr>
              <a:t>(Подорожник)</a:t>
            </a:r>
          </a:p>
          <a:p>
            <a:r>
              <a:rPr lang="ru-RU" sz="1400" dirty="0" smtClean="0"/>
              <a:t/>
            </a:r>
            <a:br>
              <a:rPr lang="ru-RU" sz="1400" dirty="0" smtClean="0"/>
            </a:br>
            <a:endParaRPr lang="ru-RU" sz="1400" dirty="0">
              <a:solidFill>
                <a:srgbClr val="C00000"/>
              </a:solidFill>
              <a:latin typeface="Times New Roman" pitchFamily="18" charset="0"/>
              <a:cs typeface="Times New Roman" pitchFamily="18" charset="0"/>
            </a:endParaRPr>
          </a:p>
        </p:txBody>
      </p:sp>
      <p:pic>
        <p:nvPicPr>
          <p:cNvPr id="12" name="Рисунок 11" descr="post-21797-1497730063.jpg"/>
          <p:cNvPicPr>
            <a:picLocks noChangeAspect="1"/>
          </p:cNvPicPr>
          <p:nvPr/>
        </p:nvPicPr>
        <p:blipFill>
          <a:blip r:embed="rId5"/>
          <a:stretch>
            <a:fillRect/>
          </a:stretch>
        </p:blipFill>
        <p:spPr>
          <a:xfrm>
            <a:off x="2928926" y="4700588"/>
            <a:ext cx="2930150" cy="19431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81608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Лента лицом вверх 2"/>
          <p:cNvSpPr/>
          <p:nvPr/>
        </p:nvSpPr>
        <p:spPr>
          <a:xfrm>
            <a:off x="2928926" y="285728"/>
            <a:ext cx="3786214" cy="612648"/>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C00000"/>
                </a:solidFill>
                <a:latin typeface="Times New Roman" pitchFamily="18" charset="0"/>
                <a:cs typeface="Times New Roman" pitchFamily="18" charset="0"/>
              </a:rPr>
              <a:t>Рябинник</a:t>
            </a:r>
            <a:endParaRPr lang="ru-RU" sz="2800" dirty="0">
              <a:solidFill>
                <a:srgbClr val="C00000"/>
              </a:solidFill>
              <a:latin typeface="Times New Roman" pitchFamily="18" charset="0"/>
              <a:cs typeface="Times New Roman" pitchFamily="18" charset="0"/>
            </a:endParaRPr>
          </a:p>
        </p:txBody>
      </p:sp>
      <p:sp>
        <p:nvSpPr>
          <p:cNvPr id="4" name="Прямоугольник 3"/>
          <p:cNvSpPr/>
          <p:nvPr/>
        </p:nvSpPr>
        <p:spPr>
          <a:xfrm>
            <a:off x="214282" y="142852"/>
            <a:ext cx="1643074" cy="5000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latin typeface="Times New Roman" pitchFamily="18" charset="0"/>
                <a:cs typeface="Times New Roman" pitchFamily="18" charset="0"/>
              </a:rPr>
              <a:t>ПУНКТ № 25</a:t>
            </a:r>
            <a:endParaRPr lang="ru-RU" dirty="0">
              <a:solidFill>
                <a:srgbClr val="C00000"/>
              </a:solidFill>
              <a:latin typeface="Times New Roman" pitchFamily="18" charset="0"/>
              <a:cs typeface="Times New Roman" pitchFamily="18" charset="0"/>
            </a:endParaRPr>
          </a:p>
        </p:txBody>
      </p:sp>
      <p:pic>
        <p:nvPicPr>
          <p:cNvPr id="5" name="Рисунок 4" descr="2-2.jpg"/>
          <p:cNvPicPr>
            <a:picLocks noChangeAspect="1"/>
          </p:cNvPicPr>
          <p:nvPr/>
        </p:nvPicPr>
        <p:blipFill>
          <a:blip r:embed="rId2" cstate="print"/>
          <a:stretch>
            <a:fillRect/>
          </a:stretch>
        </p:blipFill>
        <p:spPr>
          <a:xfrm>
            <a:off x="0" y="5558196"/>
            <a:ext cx="915821" cy="1299804"/>
          </a:xfrm>
          <a:prstGeom prst="rect">
            <a:avLst/>
          </a:prstGeom>
        </p:spPr>
      </p:pic>
      <p:pic>
        <p:nvPicPr>
          <p:cNvPr id="7" name="Рисунок 6" descr="рябинник побеги.jpg"/>
          <p:cNvPicPr>
            <a:picLocks noChangeAspect="1"/>
          </p:cNvPicPr>
          <p:nvPr/>
        </p:nvPicPr>
        <p:blipFill>
          <a:blip r:embed="rId3" cstate="print"/>
          <a:stretch>
            <a:fillRect/>
          </a:stretch>
        </p:blipFill>
        <p:spPr>
          <a:xfrm>
            <a:off x="3345716" y="1428736"/>
            <a:ext cx="2378487" cy="15430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рябинник.jpg"/>
          <p:cNvPicPr>
            <a:picLocks noChangeAspect="1"/>
          </p:cNvPicPr>
          <p:nvPr/>
        </p:nvPicPr>
        <p:blipFill>
          <a:blip r:embed="rId4" cstate="print"/>
          <a:stretch>
            <a:fillRect/>
          </a:stretch>
        </p:blipFill>
        <p:spPr>
          <a:xfrm>
            <a:off x="142844" y="785794"/>
            <a:ext cx="3071834"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Рябинник_рябинолистный_зрелые_плоды.jpg"/>
          <p:cNvPicPr>
            <a:picLocks noChangeAspect="1"/>
          </p:cNvPicPr>
          <p:nvPr/>
        </p:nvPicPr>
        <p:blipFill>
          <a:blip r:embed="rId5" cstate="print"/>
          <a:stretch>
            <a:fillRect/>
          </a:stretch>
        </p:blipFill>
        <p:spPr>
          <a:xfrm>
            <a:off x="7358082" y="5138733"/>
            <a:ext cx="1143129" cy="17192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Скругленная прямоугольная выноска 9"/>
          <p:cNvSpPr/>
          <p:nvPr/>
        </p:nvSpPr>
        <p:spPr>
          <a:xfrm>
            <a:off x="142844" y="3286124"/>
            <a:ext cx="5643602" cy="2214578"/>
          </a:xfrm>
          <a:prstGeom prst="wedgeRoundRectCallout">
            <a:avLst>
              <a:gd name="adj1" fmla="val -21444"/>
              <a:gd name="adj2" fmla="val 50753"/>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00" dirty="0" smtClean="0">
                <a:solidFill>
                  <a:srgbClr val="C00000"/>
                </a:solidFill>
              </a:rPr>
              <a:t>Рябинник получил латинское название </a:t>
            </a:r>
            <a:r>
              <a:rPr lang="ru-RU" sz="1300" dirty="0" err="1" smtClean="0">
                <a:solidFill>
                  <a:srgbClr val="C00000"/>
                </a:solidFill>
              </a:rPr>
              <a:t>Sorbaria</a:t>
            </a:r>
            <a:r>
              <a:rPr lang="ru-RU" sz="1300" dirty="0" smtClean="0">
                <a:solidFill>
                  <a:srgbClr val="C00000"/>
                </a:solidFill>
              </a:rPr>
              <a:t>, образованное от рода «</a:t>
            </a:r>
            <a:r>
              <a:rPr lang="ru-RU" sz="1300" dirty="0" err="1" smtClean="0">
                <a:solidFill>
                  <a:srgbClr val="C00000"/>
                </a:solidFill>
              </a:rPr>
              <a:t>Sorbus</a:t>
            </a:r>
            <a:r>
              <a:rPr lang="ru-RU" sz="1300" dirty="0" smtClean="0">
                <a:solidFill>
                  <a:srgbClr val="C00000"/>
                </a:solidFill>
              </a:rPr>
              <a:t>» – рябина. Это связано с тем, что листья и цветки рябинника имеют разительное сходство с рябиной обыкновенной. Рябинник представляет собой кустарник, который вырастает в пределах от 1 до 3 м. Корневая система у него обильная, а побеги опущенные. Длина листьев достигает 20 см, а ширина может равняться 13 см. Цветение приходится на первую половину июня и заканчивается в начале осени. Куст цветет цветами с округлыми лепестками, диаметр бутона до 10 мм. Встретить рябинник можно на окраине болота, проймы реки или ручья, а также леса.</a:t>
            </a:r>
            <a:endParaRPr lang="ru-RU" sz="1300" dirty="0">
              <a:solidFill>
                <a:srgbClr val="C00000"/>
              </a:solidFill>
            </a:endParaRPr>
          </a:p>
        </p:txBody>
      </p:sp>
      <p:sp>
        <p:nvSpPr>
          <p:cNvPr id="11" name="Скругленная прямоугольная выноска 10"/>
          <p:cNvSpPr/>
          <p:nvPr/>
        </p:nvSpPr>
        <p:spPr>
          <a:xfrm>
            <a:off x="5929322" y="857232"/>
            <a:ext cx="3000396" cy="4357718"/>
          </a:xfrm>
          <a:prstGeom prst="wedgeRoundRectCallout">
            <a:avLst>
              <a:gd name="adj1" fmla="val -3955"/>
              <a:gd name="adj2" fmla="val 57099"/>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00" dirty="0" smtClean="0">
                <a:solidFill>
                  <a:srgbClr val="C00000"/>
                </a:solidFill>
              </a:rPr>
              <a:t>В лечебных целях используют кору, ветки и листья. Растение обладает следующими полезными свойствами: </a:t>
            </a:r>
            <a:r>
              <a:rPr lang="ru-RU" sz="1300" dirty="0" err="1" smtClean="0">
                <a:solidFill>
                  <a:srgbClr val="C00000"/>
                </a:solidFill>
              </a:rPr>
              <a:t>обшеукрепляющее</a:t>
            </a:r>
            <a:r>
              <a:rPr lang="ru-RU" sz="1300" dirty="0" smtClean="0">
                <a:solidFill>
                  <a:srgbClr val="C00000"/>
                </a:solidFill>
              </a:rPr>
              <a:t>; вяжущее; противоревматическое; антисептическое; антибактериальное; регулирует обменные процессы. Препараты на основе рябинника повышают уровень свертываемости крови при внутренних кровотечениях. Помогает растение в борьбе с суставным ревматизмом, желудочно-кишечными заболеваниями и при проблемах с глистами. Травяной чай на основе листьев и метелок используют для полоскания горла при ангине. Ко всему прочему, рябинник - ещё и отличный медонос. </a:t>
            </a:r>
            <a:endParaRPr lang="ru-RU" sz="1300" dirty="0">
              <a:solidFill>
                <a:srgbClr val="C00000"/>
              </a:solidFill>
              <a:latin typeface="Times New Roman" pitchFamily="18" charset="0"/>
              <a:cs typeface="Times New Roman" pitchFamily="18" charset="0"/>
            </a:endParaRPr>
          </a:p>
        </p:txBody>
      </p:sp>
      <p:pic>
        <p:nvPicPr>
          <p:cNvPr id="6" name="Рисунок 5" descr="рябинник листья.jpg"/>
          <p:cNvPicPr>
            <a:picLocks noChangeAspect="1"/>
          </p:cNvPicPr>
          <p:nvPr/>
        </p:nvPicPr>
        <p:blipFill>
          <a:blip r:embed="rId6" cstate="print"/>
          <a:stretch>
            <a:fillRect/>
          </a:stretch>
        </p:blipFill>
        <p:spPr>
          <a:xfrm rot="10800000">
            <a:off x="2428860" y="5500701"/>
            <a:ext cx="2714644" cy="1185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Лента лицом вверх 2"/>
          <p:cNvSpPr/>
          <p:nvPr/>
        </p:nvSpPr>
        <p:spPr>
          <a:xfrm>
            <a:off x="2928926" y="285728"/>
            <a:ext cx="3714776" cy="928694"/>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C00000"/>
                </a:solidFill>
                <a:latin typeface="Times New Roman" pitchFamily="18" charset="0"/>
                <a:cs typeface="Times New Roman" pitchFamily="18" charset="0"/>
              </a:rPr>
              <a:t>Багульник </a:t>
            </a:r>
          </a:p>
          <a:p>
            <a:pPr algn="ctr"/>
            <a:r>
              <a:rPr lang="ru-RU" sz="2800" dirty="0" smtClean="0">
                <a:solidFill>
                  <a:srgbClr val="C00000"/>
                </a:solidFill>
                <a:latin typeface="Times New Roman" pitchFamily="18" charset="0"/>
                <a:cs typeface="Times New Roman" pitchFamily="18" charset="0"/>
              </a:rPr>
              <a:t>болотный</a:t>
            </a:r>
            <a:endParaRPr lang="ru-RU" sz="2800" dirty="0">
              <a:solidFill>
                <a:srgbClr val="C00000"/>
              </a:solidFill>
              <a:latin typeface="Times New Roman" pitchFamily="18" charset="0"/>
              <a:cs typeface="Times New Roman" pitchFamily="18" charset="0"/>
            </a:endParaRPr>
          </a:p>
        </p:txBody>
      </p:sp>
      <p:sp>
        <p:nvSpPr>
          <p:cNvPr id="4" name="Прямоугольник 3"/>
          <p:cNvSpPr/>
          <p:nvPr/>
        </p:nvSpPr>
        <p:spPr>
          <a:xfrm>
            <a:off x="285720" y="142852"/>
            <a:ext cx="1714512" cy="5000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latin typeface="Times New Roman" pitchFamily="18" charset="0"/>
                <a:cs typeface="Times New Roman" pitchFamily="18" charset="0"/>
              </a:rPr>
              <a:t>ПУНКТ № 28</a:t>
            </a:r>
            <a:endParaRPr lang="ru-RU" dirty="0">
              <a:solidFill>
                <a:srgbClr val="C00000"/>
              </a:solidFill>
              <a:latin typeface="Times New Roman" pitchFamily="18" charset="0"/>
              <a:cs typeface="Times New Roman" pitchFamily="18" charset="0"/>
            </a:endParaRPr>
          </a:p>
        </p:txBody>
      </p:sp>
      <p:pic>
        <p:nvPicPr>
          <p:cNvPr id="5" name="Рисунок 4" descr="2-2.jpg"/>
          <p:cNvPicPr>
            <a:picLocks noChangeAspect="1"/>
          </p:cNvPicPr>
          <p:nvPr/>
        </p:nvPicPr>
        <p:blipFill>
          <a:blip r:embed="rId2" cstate="print"/>
          <a:stretch>
            <a:fillRect/>
          </a:stretch>
        </p:blipFill>
        <p:spPr>
          <a:xfrm>
            <a:off x="0" y="5643579"/>
            <a:ext cx="855662" cy="1214421"/>
          </a:xfrm>
          <a:prstGeom prst="rect">
            <a:avLst/>
          </a:prstGeom>
        </p:spPr>
      </p:pic>
      <p:pic>
        <p:nvPicPr>
          <p:cNvPr id="6" name="Рисунок 5" descr="bagulnik_bolotnyy1.jpg"/>
          <p:cNvPicPr>
            <a:picLocks noChangeAspect="1"/>
          </p:cNvPicPr>
          <p:nvPr/>
        </p:nvPicPr>
        <p:blipFill>
          <a:blip r:embed="rId3" cstate="print"/>
          <a:stretch>
            <a:fillRect/>
          </a:stretch>
        </p:blipFill>
        <p:spPr>
          <a:xfrm>
            <a:off x="214282" y="714357"/>
            <a:ext cx="1734984" cy="15001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Рисунок 6" descr="багульник болотный.jpg"/>
          <p:cNvPicPr>
            <a:picLocks noChangeAspect="1"/>
          </p:cNvPicPr>
          <p:nvPr/>
        </p:nvPicPr>
        <p:blipFill>
          <a:blip r:embed="rId4"/>
          <a:stretch>
            <a:fillRect/>
          </a:stretch>
        </p:blipFill>
        <p:spPr>
          <a:xfrm>
            <a:off x="1142976" y="4572008"/>
            <a:ext cx="1738313" cy="20954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Рисунок 7" descr="масло баг.болотного.jpg"/>
          <p:cNvPicPr>
            <a:picLocks noChangeAspect="1"/>
          </p:cNvPicPr>
          <p:nvPr/>
        </p:nvPicPr>
        <p:blipFill>
          <a:blip r:embed="rId5"/>
          <a:stretch>
            <a:fillRect/>
          </a:stretch>
        </p:blipFill>
        <p:spPr>
          <a:xfrm>
            <a:off x="6715140" y="500042"/>
            <a:ext cx="2214558" cy="18048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Скругленная прямоугольная выноска 8"/>
          <p:cNvSpPr/>
          <p:nvPr/>
        </p:nvSpPr>
        <p:spPr>
          <a:xfrm>
            <a:off x="3000364" y="1214422"/>
            <a:ext cx="3071834" cy="5500726"/>
          </a:xfrm>
          <a:prstGeom prst="wedgeRoundRectCallout">
            <a:avLst>
              <a:gd name="adj1" fmla="val -19861"/>
              <a:gd name="adj2" fmla="val 50071"/>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00" i="1" dirty="0" smtClean="0">
                <a:solidFill>
                  <a:srgbClr val="C00000"/>
                </a:solidFill>
                <a:latin typeface="Times New Roman" pitchFamily="18" charset="0"/>
                <a:cs typeface="Times New Roman" pitchFamily="18" charset="0"/>
              </a:rPr>
              <a:t>Лат. </a:t>
            </a:r>
            <a:r>
              <a:rPr lang="ru-RU" sz="1300" i="1" dirty="0" err="1" smtClean="0">
                <a:solidFill>
                  <a:srgbClr val="C00000"/>
                </a:solidFill>
                <a:latin typeface="Times New Roman" pitchFamily="18" charset="0"/>
                <a:cs typeface="Times New Roman" pitchFamily="18" charset="0"/>
              </a:rPr>
              <a:t>Lédum</a:t>
            </a:r>
            <a:r>
              <a:rPr lang="ru-RU" sz="1300" i="1" dirty="0" smtClean="0">
                <a:solidFill>
                  <a:srgbClr val="C00000"/>
                </a:solidFill>
                <a:latin typeface="Times New Roman" pitchFamily="18" charset="0"/>
                <a:cs typeface="Times New Roman" pitchFamily="18" charset="0"/>
              </a:rPr>
              <a:t> </a:t>
            </a:r>
            <a:r>
              <a:rPr lang="ru-RU" sz="1300" i="1" dirty="0" err="1" smtClean="0">
                <a:solidFill>
                  <a:srgbClr val="C00000"/>
                </a:solidFill>
                <a:latin typeface="Times New Roman" pitchFamily="18" charset="0"/>
                <a:cs typeface="Times New Roman" pitchFamily="18" charset="0"/>
              </a:rPr>
              <a:t>palústre</a:t>
            </a:r>
            <a:r>
              <a:rPr lang="ru-RU" sz="1300" i="1" dirty="0" smtClean="0">
                <a:solidFill>
                  <a:srgbClr val="C00000"/>
                </a:solidFill>
                <a:latin typeface="Times New Roman" pitchFamily="18" charset="0"/>
                <a:cs typeface="Times New Roman" pitchFamily="18" charset="0"/>
              </a:rPr>
              <a:t>.</a:t>
            </a:r>
            <a:r>
              <a:rPr lang="ru-RU" sz="1300" dirty="0" smtClean="0">
                <a:solidFill>
                  <a:srgbClr val="C00000"/>
                </a:solidFill>
                <a:latin typeface="Times New Roman" pitchFamily="18" charset="0"/>
                <a:cs typeface="Times New Roman" pitchFamily="18" charset="0"/>
              </a:rPr>
              <a:t> Представляет собой вечнозеленый кустарник, высотой 50-60 см. Корни прорастают на глубину 30-40 см. Кустарник прямостоячий: стебли лежачие, укореняющиеся, имеют большое количество приподнимающихся ветвей. Старые ветки имеют голую кору серовато-бурого цвета без опушки. Листья очередные, имеют линейную или продолговато-эллиптическую форму. Длина листа – 0,7-4 см, ширина – 2-10 мм. Цветки достигают диаметра 8-10 мм. Цвет белый, иногда красноватый, запах – сильный, порой одуряющий. Собраны в щитки или кисти-зонтики по 16-25 штук. Цветение выпадет на май-июль.  Находиться рядом с кустами во время их цветения опасно для здоровья. Плод имеет длину 3-8 мм и имеет вид продолговатой многосемянной коробочки. На верхушке – столбик. Семена длиной примерно 1,5 мм .. Размножается вегетативным способом и семенами.</a:t>
            </a:r>
            <a:endParaRPr lang="ru-RU" sz="1300" dirty="0">
              <a:solidFill>
                <a:srgbClr val="C00000"/>
              </a:solidFill>
              <a:latin typeface="Times New Roman" pitchFamily="18" charset="0"/>
              <a:cs typeface="Times New Roman" pitchFamily="18" charset="0"/>
            </a:endParaRPr>
          </a:p>
        </p:txBody>
      </p:sp>
      <p:sp>
        <p:nvSpPr>
          <p:cNvPr id="10" name="Скругленная прямоугольная выноска 9"/>
          <p:cNvSpPr/>
          <p:nvPr/>
        </p:nvSpPr>
        <p:spPr>
          <a:xfrm>
            <a:off x="142844" y="2285992"/>
            <a:ext cx="2786082" cy="2286016"/>
          </a:xfrm>
          <a:prstGeom prst="wedgeRoundRectCallout">
            <a:avLst>
              <a:gd name="adj1" fmla="val -20833"/>
              <a:gd name="adj2" fmla="val 4953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smtClean="0">
              <a:solidFill>
                <a:srgbClr val="C00000"/>
              </a:solidFill>
              <a:latin typeface="Times New Roman" pitchFamily="18" charset="0"/>
              <a:cs typeface="Times New Roman" pitchFamily="18" charset="0"/>
            </a:endParaRPr>
          </a:p>
          <a:p>
            <a:r>
              <a:rPr lang="ru-RU" sz="1200" dirty="0" smtClean="0">
                <a:solidFill>
                  <a:srgbClr val="C00000"/>
                </a:solidFill>
                <a:latin typeface="Times New Roman" pitchFamily="18" charset="0"/>
                <a:cs typeface="Times New Roman" pitchFamily="18" charset="0"/>
              </a:rPr>
              <a:t>Багун душистый, розмарин лесной,</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Растёт в болотистых местах, сосновых гущах.</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Цветёт цветами белыми весной,</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С пьянящим запахом и горьковатым вкусом. </a:t>
            </a:r>
          </a:p>
          <a:p>
            <a:pPr algn="r"/>
            <a:r>
              <a:rPr lang="ru-RU" sz="1200" dirty="0" smtClean="0">
                <a:solidFill>
                  <a:srgbClr val="C00000"/>
                </a:solidFill>
                <a:latin typeface="Times New Roman" pitchFamily="18" charset="0"/>
                <a:cs typeface="Times New Roman" pitchFamily="18" charset="0"/>
              </a:rPr>
              <a:t>(Зинаида </a:t>
            </a:r>
            <a:r>
              <a:rPr lang="ru-RU" sz="1200" dirty="0" err="1" smtClean="0">
                <a:solidFill>
                  <a:srgbClr val="C00000"/>
                </a:solidFill>
                <a:latin typeface="Times New Roman" pitchFamily="18" charset="0"/>
                <a:cs typeface="Times New Roman" pitchFamily="18" charset="0"/>
              </a:rPr>
              <a:t>Трубицына</a:t>
            </a:r>
            <a:r>
              <a:rPr lang="ru-RU" sz="1200" dirty="0" smtClean="0">
                <a:solidFill>
                  <a:srgbClr val="C00000"/>
                </a:solidFill>
                <a:latin typeface="Times New Roman" pitchFamily="18" charset="0"/>
                <a:cs typeface="Times New Roman" pitchFamily="18" charset="0"/>
              </a:rPr>
              <a:t>)</a:t>
            </a:r>
          </a:p>
          <a:p>
            <a:r>
              <a:rPr lang="ru-RU" sz="1200" dirty="0" smtClean="0">
                <a:solidFill>
                  <a:srgbClr val="C00000"/>
                </a:solidFill>
                <a:latin typeface="Times New Roman" pitchFamily="18" charset="0"/>
                <a:cs typeface="Times New Roman" pitchFamily="18" charset="0"/>
              </a:rPr>
              <a:t>Загадка</a:t>
            </a:r>
          </a:p>
          <a:p>
            <a:r>
              <a:rPr lang="ru-RU" sz="1200" dirty="0" smtClean="0">
                <a:solidFill>
                  <a:srgbClr val="C00000"/>
                </a:solidFill>
                <a:latin typeface="Times New Roman" pitchFamily="18" charset="0"/>
                <a:cs typeface="Times New Roman" pitchFamily="18" charset="0"/>
              </a:rPr>
              <a:t>Пахучий кустарник на кочке растёт,</a:t>
            </a:r>
          </a:p>
          <a:p>
            <a:r>
              <a:rPr lang="ru-RU" sz="1200" dirty="0" smtClean="0">
                <a:solidFill>
                  <a:srgbClr val="C00000"/>
                </a:solidFill>
                <a:latin typeface="Times New Roman" pitchFamily="18" charset="0"/>
                <a:cs typeface="Times New Roman" pitchFamily="18" charset="0"/>
              </a:rPr>
              <a:t>Не ярко, но пышно летом цветёт </a:t>
            </a:r>
          </a:p>
          <a:p>
            <a:pPr algn="r"/>
            <a:r>
              <a:rPr lang="ru-RU" sz="1200" dirty="0" smtClean="0">
                <a:solidFill>
                  <a:srgbClr val="C00000"/>
                </a:solidFill>
                <a:latin typeface="Times New Roman" pitchFamily="18" charset="0"/>
                <a:cs typeface="Times New Roman" pitchFamily="18" charset="0"/>
              </a:rPr>
              <a:t> (</a:t>
            </a:r>
            <a:r>
              <a:rPr lang="ru-RU" sz="1200" i="1" dirty="0" smtClean="0">
                <a:solidFill>
                  <a:srgbClr val="C00000"/>
                </a:solidFill>
                <a:latin typeface="Times New Roman" pitchFamily="18" charset="0"/>
                <a:cs typeface="Times New Roman" pitchFamily="18" charset="0"/>
              </a:rPr>
              <a:t>Багульник</a:t>
            </a:r>
            <a:r>
              <a:rPr lang="ru-RU" sz="1200" dirty="0" smtClean="0">
                <a:solidFill>
                  <a:srgbClr val="C00000"/>
                </a:solidFill>
                <a:latin typeface="Times New Roman" pitchFamily="18" charset="0"/>
                <a:cs typeface="Times New Roman" pitchFamily="18" charset="0"/>
              </a:rPr>
              <a:t>)</a:t>
            </a:r>
          </a:p>
          <a:p>
            <a:pPr algn="r"/>
            <a:endParaRPr lang="ru-RU" sz="1200" dirty="0" smtClean="0">
              <a:solidFill>
                <a:srgbClr val="C00000"/>
              </a:solidFill>
              <a:latin typeface="Times New Roman" pitchFamily="18" charset="0"/>
              <a:cs typeface="Times New Roman" pitchFamily="18" charset="0"/>
            </a:endParaRPr>
          </a:p>
          <a:p>
            <a:pPr algn="ctr"/>
            <a:endParaRPr lang="ru-RU" sz="1200" dirty="0">
              <a:solidFill>
                <a:srgbClr val="C00000"/>
              </a:solidFill>
              <a:latin typeface="Times New Roman" pitchFamily="18" charset="0"/>
              <a:cs typeface="Times New Roman" pitchFamily="18" charset="0"/>
            </a:endParaRPr>
          </a:p>
        </p:txBody>
      </p:sp>
      <p:sp>
        <p:nvSpPr>
          <p:cNvPr id="11" name="Скругленная прямоугольная выноска 10"/>
          <p:cNvSpPr/>
          <p:nvPr/>
        </p:nvSpPr>
        <p:spPr>
          <a:xfrm>
            <a:off x="6072198" y="2428868"/>
            <a:ext cx="2928958" cy="4214842"/>
          </a:xfrm>
          <a:prstGeom prst="wedgeRoundRectCallout">
            <a:avLst>
              <a:gd name="adj1" fmla="val 42000"/>
              <a:gd name="adj2" fmla="val -52864"/>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rgbClr val="C00000"/>
                </a:solidFill>
                <a:latin typeface="Times New Roman" pitchFamily="18" charset="0"/>
                <a:cs typeface="Times New Roman" pitchFamily="18" charset="0"/>
              </a:rPr>
              <a:t>В лекарственных целях используют цветы, листья и корень. Применяют их в виде мази, масла, порошка и настоев. Настойка и отвар обладают отхаркивающим и противокашлевым свойством. При лечении опорно-двигательного аппарата применяется мазь. Так же растение применяется в составе комплексной терапии при лечении диабета, спастических энтероколитов, дизентерии, скрофулеза и экземы. Обладает отличным противоаллергическим воздействием.  В домашних условиях отваром растения опрыскивают места скопления клопов, комаров и мух. Ветками либо порошком багульника перекладывают вещи, чтобы предупредить появление моли. А эфирным маслом багульника, смешанным с дегтем, дубят кожу. Растение активно используется для лечения домашних животных.</a:t>
            </a:r>
            <a:endParaRPr lang="ru-RU" sz="12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Лента лицом вверх 2"/>
          <p:cNvSpPr/>
          <p:nvPr/>
        </p:nvSpPr>
        <p:spPr>
          <a:xfrm>
            <a:off x="2643174" y="285728"/>
            <a:ext cx="3786214" cy="1000132"/>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C00000"/>
                </a:solidFill>
                <a:latin typeface="Times New Roman" pitchFamily="18" charset="0"/>
                <a:cs typeface="Times New Roman" pitchFamily="18" charset="0"/>
              </a:rPr>
              <a:t>Багульник</a:t>
            </a:r>
          </a:p>
          <a:p>
            <a:pPr algn="ctr"/>
            <a:r>
              <a:rPr lang="ru-RU" sz="2800" dirty="0" smtClean="0">
                <a:solidFill>
                  <a:srgbClr val="C00000"/>
                </a:solidFill>
                <a:latin typeface="Times New Roman" pitchFamily="18" charset="0"/>
                <a:cs typeface="Times New Roman" pitchFamily="18" charset="0"/>
              </a:rPr>
              <a:t>красный</a:t>
            </a:r>
            <a:endParaRPr lang="ru-RU" sz="2800" dirty="0">
              <a:solidFill>
                <a:srgbClr val="C00000"/>
              </a:solidFill>
              <a:latin typeface="Times New Roman" pitchFamily="18" charset="0"/>
              <a:cs typeface="Times New Roman" pitchFamily="18" charset="0"/>
            </a:endParaRPr>
          </a:p>
        </p:txBody>
      </p:sp>
      <p:sp>
        <p:nvSpPr>
          <p:cNvPr id="4" name="Прямоугольник 3"/>
          <p:cNvSpPr/>
          <p:nvPr/>
        </p:nvSpPr>
        <p:spPr>
          <a:xfrm>
            <a:off x="285720" y="142852"/>
            <a:ext cx="1785950" cy="5000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latin typeface="Times New Roman" pitchFamily="18" charset="0"/>
                <a:cs typeface="Times New Roman" pitchFamily="18" charset="0"/>
              </a:rPr>
              <a:t>ПУНКТ № 29</a:t>
            </a:r>
            <a:endParaRPr lang="ru-RU" dirty="0">
              <a:solidFill>
                <a:srgbClr val="C00000"/>
              </a:solidFill>
              <a:latin typeface="Times New Roman" pitchFamily="18" charset="0"/>
              <a:cs typeface="Times New Roman" pitchFamily="18" charset="0"/>
            </a:endParaRPr>
          </a:p>
        </p:txBody>
      </p:sp>
      <p:pic>
        <p:nvPicPr>
          <p:cNvPr id="6" name="Рисунок 5" descr="bagulnik крас.jpg"/>
          <p:cNvPicPr>
            <a:picLocks noChangeAspect="1"/>
          </p:cNvPicPr>
          <p:nvPr/>
        </p:nvPicPr>
        <p:blipFill>
          <a:blip r:embed="rId2" cstate="print"/>
          <a:stretch>
            <a:fillRect/>
          </a:stretch>
        </p:blipFill>
        <p:spPr>
          <a:xfrm>
            <a:off x="571472" y="714356"/>
            <a:ext cx="1643074" cy="1526615"/>
          </a:xfrm>
          <a:prstGeom prst="rect">
            <a:avLst/>
          </a:prstGeom>
        </p:spPr>
      </p:pic>
      <p:pic>
        <p:nvPicPr>
          <p:cNvPr id="7" name="Рисунок 6" descr="багул крас.jpg"/>
          <p:cNvPicPr>
            <a:picLocks noChangeAspect="1"/>
          </p:cNvPicPr>
          <p:nvPr/>
        </p:nvPicPr>
        <p:blipFill>
          <a:blip r:embed="rId3" cstate="print"/>
          <a:stretch>
            <a:fillRect/>
          </a:stretch>
        </p:blipFill>
        <p:spPr>
          <a:xfrm>
            <a:off x="7136206" y="357167"/>
            <a:ext cx="1793480" cy="1214446"/>
          </a:xfrm>
          <a:prstGeom prst="rect">
            <a:avLst/>
          </a:prstGeom>
        </p:spPr>
      </p:pic>
      <p:pic>
        <p:nvPicPr>
          <p:cNvPr id="8" name="Рисунок 7" descr="суш. семен. род.jpg"/>
          <p:cNvPicPr>
            <a:picLocks noChangeAspect="1"/>
          </p:cNvPicPr>
          <p:nvPr/>
        </p:nvPicPr>
        <p:blipFill>
          <a:blip r:embed="rId4"/>
          <a:stretch>
            <a:fillRect/>
          </a:stretch>
        </p:blipFill>
        <p:spPr>
          <a:xfrm>
            <a:off x="5847710" y="5500702"/>
            <a:ext cx="1096995" cy="1181098"/>
          </a:xfrm>
          <a:prstGeom prst="roundRect">
            <a:avLst>
              <a:gd name="adj" fmla="val 293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descr="суш.вет.род.jpg"/>
          <p:cNvPicPr>
            <a:picLocks noChangeAspect="1"/>
          </p:cNvPicPr>
          <p:nvPr/>
        </p:nvPicPr>
        <p:blipFill>
          <a:blip r:embed="rId5"/>
          <a:stretch>
            <a:fillRect/>
          </a:stretch>
        </p:blipFill>
        <p:spPr>
          <a:xfrm>
            <a:off x="7035812" y="5500702"/>
            <a:ext cx="893773" cy="1200634"/>
          </a:xfrm>
          <a:prstGeom prst="roundRect">
            <a:avLst>
              <a:gd name="adj" fmla="val 270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descr="суш.лист родо.jpg"/>
          <p:cNvPicPr>
            <a:picLocks noChangeAspect="1"/>
          </p:cNvPicPr>
          <p:nvPr/>
        </p:nvPicPr>
        <p:blipFill>
          <a:blip r:embed="rId6"/>
          <a:stretch>
            <a:fillRect/>
          </a:stretch>
        </p:blipFill>
        <p:spPr>
          <a:xfrm>
            <a:off x="8072430" y="5514965"/>
            <a:ext cx="957592" cy="12001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Скругленная прямоугольная выноска 10"/>
          <p:cNvSpPr/>
          <p:nvPr/>
        </p:nvSpPr>
        <p:spPr>
          <a:xfrm>
            <a:off x="2357422" y="1357298"/>
            <a:ext cx="3286148" cy="5357850"/>
          </a:xfrm>
          <a:prstGeom prst="wedgeRoundRectCallout">
            <a:avLst>
              <a:gd name="adj1" fmla="val -21605"/>
              <a:gd name="adj2" fmla="val 50422"/>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00" dirty="0" smtClean="0">
                <a:solidFill>
                  <a:srgbClr val="C00000"/>
                </a:solidFill>
                <a:latin typeface="Times New Roman" pitchFamily="18" charset="0"/>
                <a:cs typeface="Times New Roman" pitchFamily="18" charset="0"/>
              </a:rPr>
              <a:t>Научное название Рододендрон </a:t>
            </a:r>
            <a:r>
              <a:rPr lang="ru-RU" sz="1300" dirty="0" err="1" smtClean="0">
                <a:solidFill>
                  <a:srgbClr val="C00000"/>
                </a:solidFill>
                <a:latin typeface="Times New Roman" pitchFamily="18" charset="0"/>
                <a:cs typeface="Times New Roman" pitchFamily="18" charset="0"/>
              </a:rPr>
              <a:t>даурский</a:t>
            </a:r>
            <a:r>
              <a:rPr lang="ru-RU" sz="1300" dirty="0" smtClean="0">
                <a:solidFill>
                  <a:srgbClr val="C00000"/>
                </a:solidFill>
                <a:latin typeface="Times New Roman" pitchFamily="18" charset="0"/>
                <a:cs typeface="Times New Roman" pitchFamily="18" charset="0"/>
              </a:rPr>
              <a:t> Лат.: </a:t>
            </a:r>
            <a:r>
              <a:rPr lang="ru-RU" sz="1300" dirty="0" err="1" smtClean="0">
                <a:solidFill>
                  <a:srgbClr val="C00000"/>
                </a:solidFill>
                <a:latin typeface="Times New Roman" pitchFamily="18" charset="0"/>
                <a:cs typeface="Times New Roman" pitchFamily="18" charset="0"/>
              </a:rPr>
              <a:t>Rhododendron</a:t>
            </a:r>
            <a:r>
              <a:rPr lang="ru-RU" sz="1300" dirty="0" smtClean="0">
                <a:solidFill>
                  <a:srgbClr val="C00000"/>
                </a:solidFill>
                <a:latin typeface="Times New Roman" pitchFamily="18" charset="0"/>
                <a:cs typeface="Times New Roman" pitchFamily="18" charset="0"/>
              </a:rPr>
              <a:t> </a:t>
            </a:r>
            <a:r>
              <a:rPr lang="ru-RU" sz="1300" dirty="0" err="1" smtClean="0">
                <a:solidFill>
                  <a:srgbClr val="C00000"/>
                </a:solidFill>
                <a:latin typeface="Times New Roman" pitchFamily="18" charset="0"/>
                <a:cs typeface="Times New Roman" pitchFamily="18" charset="0"/>
              </a:rPr>
              <a:t>dauricum</a:t>
            </a:r>
            <a:r>
              <a:rPr lang="ru-RU" sz="1300" dirty="0" smtClean="0">
                <a:solidFill>
                  <a:srgbClr val="C00000"/>
                </a:solidFill>
                <a:latin typeface="Times New Roman" pitchFamily="18" charset="0"/>
                <a:cs typeface="Times New Roman" pitchFamily="18" charset="0"/>
              </a:rPr>
              <a:t> - многолетний (более 50 лет) вечнозеленый либо листопадный кустарник, принадлежащий к роду Рододендрон, семейство Вересковые. Достигает в высоту 2 м. Кустарник сильно ветвится, ветви направлены вверх. Количество веток достигает 20-40 штук. Листья - удлинённые, овальные, небольшого размера (2-4 см в длину, до 1 см в ширину), края загнуты. Лицевая сторона листа - гладкая, тёмно-зелёная, тыльная покрыта чешуйками, имеет коричневатый оттенок. Период цветения приходится на середину весны. На концах побегов из 1-3 почек появляются крупные воронковидные цветки с </a:t>
            </a:r>
            <a:r>
              <a:rPr lang="ru-RU" sz="1300" dirty="0" err="1" smtClean="0">
                <a:solidFill>
                  <a:srgbClr val="C00000"/>
                </a:solidFill>
                <a:latin typeface="Times New Roman" pitchFamily="18" charset="0"/>
                <a:cs typeface="Times New Roman" pitchFamily="18" charset="0"/>
              </a:rPr>
              <a:t>розовыми</a:t>
            </a:r>
            <a:r>
              <a:rPr lang="ru-RU" sz="1300" dirty="0" smtClean="0">
                <a:solidFill>
                  <a:srgbClr val="C00000"/>
                </a:solidFill>
                <a:latin typeface="Times New Roman" pitchFamily="18" charset="0"/>
                <a:cs typeface="Times New Roman" pitchFamily="18" charset="0"/>
              </a:rPr>
              <a:t>, розово-сиреневыми или белыми лепестками с сильным пьянящим ароматом. Размер цветка в диаметре - не более 4 см. Плод - вытянутая овальная коробочка с многочисленными семенами. </a:t>
            </a:r>
          </a:p>
          <a:p>
            <a:pPr algn="ctr"/>
            <a:endParaRPr lang="ru-RU" sz="1300" dirty="0">
              <a:solidFill>
                <a:srgbClr val="C00000"/>
              </a:solidFill>
              <a:latin typeface="Times New Roman" pitchFamily="18" charset="0"/>
              <a:cs typeface="Times New Roman" pitchFamily="18" charset="0"/>
            </a:endParaRPr>
          </a:p>
        </p:txBody>
      </p:sp>
      <p:sp>
        <p:nvSpPr>
          <p:cNvPr id="12" name="Скругленная прямоугольная выноска 11"/>
          <p:cNvSpPr/>
          <p:nvPr/>
        </p:nvSpPr>
        <p:spPr>
          <a:xfrm>
            <a:off x="5715008" y="1643050"/>
            <a:ext cx="3286148" cy="3643338"/>
          </a:xfrm>
          <a:prstGeom prst="wedgeRoundRectCallout">
            <a:avLst>
              <a:gd name="adj1" fmla="val 2137"/>
              <a:gd name="adj2" fmla="val 5501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00" dirty="0" smtClean="0">
                <a:solidFill>
                  <a:srgbClr val="C00000"/>
                </a:solidFill>
                <a:latin typeface="Times New Roman" pitchFamily="18" charset="0"/>
                <a:cs typeface="Times New Roman" pitchFamily="18" charset="0"/>
              </a:rPr>
              <a:t>Основным лекарственным сырьём являются листья. Отвар применяется как целебное средство против желудочно-кишечных заболеваний. Он стимулирует аппетит, а также приносит облегчение при заболеваниях печени. А также является  средством для лечения заболеваний крови и при аллергии. Из листьев и цветков готовят водочную настойку и назначают внутрь и наружно при радикулитах, невралгиях, полиартрите, остеохондрозе. Чай из листьев уменьшает боль в горле и головную боль, его применяют в качестве успокаивающего и снотворного средства. Настойку из свежих листьев назначают при отравлениях ртутью.</a:t>
            </a:r>
            <a:endParaRPr lang="ru-RU" sz="1300" dirty="0">
              <a:solidFill>
                <a:srgbClr val="C00000"/>
              </a:solidFill>
              <a:latin typeface="Times New Roman" pitchFamily="18" charset="0"/>
              <a:cs typeface="Times New Roman" pitchFamily="18" charset="0"/>
            </a:endParaRPr>
          </a:p>
        </p:txBody>
      </p:sp>
      <p:sp>
        <p:nvSpPr>
          <p:cNvPr id="13" name="Скругленная прямоугольная выноска 12"/>
          <p:cNvSpPr/>
          <p:nvPr/>
        </p:nvSpPr>
        <p:spPr>
          <a:xfrm>
            <a:off x="142844" y="2357430"/>
            <a:ext cx="2143140" cy="3286148"/>
          </a:xfrm>
          <a:prstGeom prst="wedgeRoundRectCallout">
            <a:avLst>
              <a:gd name="adj1" fmla="val -20833"/>
              <a:gd name="adj2" fmla="val 51213"/>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err="1" smtClean="0">
                <a:solidFill>
                  <a:srgbClr val="C00000"/>
                </a:solidFill>
                <a:latin typeface="Times New Roman" pitchFamily="18" charset="0"/>
                <a:cs typeface="Times New Roman" pitchFamily="18" charset="0"/>
              </a:rPr>
              <a:t>Даурский</a:t>
            </a:r>
            <a:r>
              <a:rPr lang="ru-RU" sz="1200" dirty="0" smtClean="0">
                <a:solidFill>
                  <a:srgbClr val="C00000"/>
                </a:solidFill>
                <a:latin typeface="Times New Roman" pitchFamily="18" charset="0"/>
                <a:cs typeface="Times New Roman" pitchFamily="18" charset="0"/>
              </a:rPr>
              <a:t> багульник! Реликтовый старец. </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Как пахари, трудятся корни твои. </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Живучий, колючий, упрямый кустарник </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На северных склонах сибирской земли. </a:t>
            </a:r>
          </a:p>
          <a:p>
            <a:r>
              <a:rPr lang="ru-RU" sz="1200" dirty="0" smtClean="0">
                <a:solidFill>
                  <a:srgbClr val="C00000"/>
                </a:solidFill>
                <a:latin typeface="Times New Roman" pitchFamily="18" charset="0"/>
                <a:cs typeface="Times New Roman" pitchFamily="18" charset="0"/>
              </a:rPr>
              <a:t>Вдоль тёмных оврагов, в песчанике рыжем, </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Везде, где проходят земные пути, </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Задача не просто вцепиться и выжить, </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Задача - так буйно и ярко цвести. </a:t>
            </a:r>
          </a:p>
          <a:p>
            <a:pPr algn="r"/>
            <a:r>
              <a:rPr lang="ru-RU" sz="1200" i="1" dirty="0" smtClean="0">
                <a:solidFill>
                  <a:srgbClr val="C00000"/>
                </a:solidFill>
                <a:latin typeface="Times New Roman" pitchFamily="18" charset="0"/>
                <a:cs typeface="Times New Roman" pitchFamily="18" charset="0"/>
              </a:rPr>
              <a:t>          Михаил Вишняков</a:t>
            </a:r>
            <a:r>
              <a:rPr lang="ru-RU" sz="1200" dirty="0" smtClean="0">
                <a:solidFill>
                  <a:srgbClr val="C00000"/>
                </a:solidFill>
                <a:latin typeface="Times New Roman" pitchFamily="18" charset="0"/>
                <a:cs typeface="Times New Roman" pitchFamily="18" charset="0"/>
              </a:rPr>
              <a:t> </a:t>
            </a:r>
          </a:p>
          <a:p>
            <a:pPr algn="ctr"/>
            <a:endParaRPr lang="ru-RU" sz="1200" dirty="0">
              <a:solidFill>
                <a:srgbClr val="C00000"/>
              </a:solidFill>
              <a:latin typeface="Times New Roman" pitchFamily="18" charset="0"/>
              <a:cs typeface="Times New Roman" pitchFamily="18" charset="0"/>
            </a:endParaRPr>
          </a:p>
        </p:txBody>
      </p:sp>
      <p:pic>
        <p:nvPicPr>
          <p:cNvPr id="5" name="Рисунок 4" descr="2-2.jpg"/>
          <p:cNvPicPr>
            <a:picLocks noChangeAspect="1"/>
          </p:cNvPicPr>
          <p:nvPr/>
        </p:nvPicPr>
        <p:blipFill>
          <a:blip r:embed="rId7" cstate="print"/>
          <a:stretch>
            <a:fillRect/>
          </a:stretch>
        </p:blipFill>
        <p:spPr>
          <a:xfrm>
            <a:off x="0" y="5572140"/>
            <a:ext cx="905997" cy="12858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Лента лицом вверх 2"/>
          <p:cNvSpPr/>
          <p:nvPr/>
        </p:nvSpPr>
        <p:spPr>
          <a:xfrm>
            <a:off x="2786050" y="285728"/>
            <a:ext cx="3214710" cy="612648"/>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C00000"/>
                </a:solidFill>
                <a:latin typeface="Times New Roman" pitchFamily="18" charset="0"/>
                <a:cs typeface="Times New Roman" pitchFamily="18" charset="0"/>
              </a:rPr>
              <a:t>Хвощ</a:t>
            </a:r>
            <a:endParaRPr lang="ru-RU" sz="2800" dirty="0">
              <a:solidFill>
                <a:srgbClr val="C00000"/>
              </a:solidFill>
              <a:latin typeface="Times New Roman" pitchFamily="18" charset="0"/>
              <a:cs typeface="Times New Roman" pitchFamily="18" charset="0"/>
            </a:endParaRPr>
          </a:p>
        </p:txBody>
      </p:sp>
      <p:sp>
        <p:nvSpPr>
          <p:cNvPr id="4" name="Прямоугольник 3"/>
          <p:cNvSpPr/>
          <p:nvPr/>
        </p:nvSpPr>
        <p:spPr>
          <a:xfrm>
            <a:off x="142844" y="142852"/>
            <a:ext cx="1928826" cy="5000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latin typeface="Times New Roman" pitchFamily="18" charset="0"/>
                <a:cs typeface="Times New Roman" pitchFamily="18" charset="0"/>
              </a:rPr>
              <a:t>ПУНКТ № 17</a:t>
            </a:r>
            <a:endParaRPr lang="ru-RU" dirty="0">
              <a:solidFill>
                <a:srgbClr val="C00000"/>
              </a:solidFill>
              <a:latin typeface="Times New Roman" pitchFamily="18" charset="0"/>
              <a:cs typeface="Times New Roman" pitchFamily="18" charset="0"/>
            </a:endParaRPr>
          </a:p>
        </p:txBody>
      </p:sp>
      <p:pic>
        <p:nvPicPr>
          <p:cNvPr id="5" name="Рисунок 4" descr="2-2.jpg"/>
          <p:cNvPicPr>
            <a:picLocks noChangeAspect="1"/>
          </p:cNvPicPr>
          <p:nvPr/>
        </p:nvPicPr>
        <p:blipFill>
          <a:blip r:embed="rId2" cstate="print"/>
          <a:stretch>
            <a:fillRect/>
          </a:stretch>
        </p:blipFill>
        <p:spPr>
          <a:xfrm>
            <a:off x="1" y="5641360"/>
            <a:ext cx="857224" cy="1216639"/>
          </a:xfrm>
          <a:prstGeom prst="rect">
            <a:avLst/>
          </a:prstGeom>
        </p:spPr>
      </p:pic>
      <p:pic>
        <p:nvPicPr>
          <p:cNvPr id="6" name="Рисунок 5" descr="хвощ масло.jpg"/>
          <p:cNvPicPr>
            <a:picLocks noChangeAspect="1"/>
          </p:cNvPicPr>
          <p:nvPr/>
        </p:nvPicPr>
        <p:blipFill>
          <a:blip r:embed="rId3" cstate="print"/>
          <a:stretch>
            <a:fillRect/>
          </a:stretch>
        </p:blipFill>
        <p:spPr>
          <a:xfrm>
            <a:off x="7715272" y="5357826"/>
            <a:ext cx="1285862" cy="13544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Рисунок 6" descr="хвощ полев.jpg"/>
          <p:cNvPicPr>
            <a:picLocks noChangeAspect="1"/>
          </p:cNvPicPr>
          <p:nvPr/>
        </p:nvPicPr>
        <p:blipFill>
          <a:blip r:embed="rId4"/>
          <a:stretch>
            <a:fillRect/>
          </a:stretch>
        </p:blipFill>
        <p:spPr>
          <a:xfrm>
            <a:off x="142844" y="785794"/>
            <a:ext cx="1643062" cy="2190750"/>
          </a:xfrm>
          <a:prstGeom prst="rect">
            <a:avLst/>
          </a:prstGeom>
          <a:ln>
            <a:noFill/>
          </a:ln>
          <a:effectLst>
            <a:outerShdw blurRad="292100" dist="139700" dir="2700000" algn="tl" rotWithShape="0">
              <a:srgbClr val="333333">
                <a:alpha val="65000"/>
              </a:srgbClr>
            </a:outerShdw>
          </a:effectLst>
        </p:spPr>
      </p:pic>
      <p:pic>
        <p:nvPicPr>
          <p:cNvPr id="8" name="Рисунок 7" descr="хвощ цвет.jpg"/>
          <p:cNvPicPr>
            <a:picLocks noChangeAspect="1"/>
          </p:cNvPicPr>
          <p:nvPr/>
        </p:nvPicPr>
        <p:blipFill>
          <a:blip r:embed="rId5" cstate="print"/>
          <a:stretch>
            <a:fillRect/>
          </a:stretch>
        </p:blipFill>
        <p:spPr>
          <a:xfrm>
            <a:off x="6500826" y="714356"/>
            <a:ext cx="2509017" cy="2203604"/>
          </a:xfrm>
          <a:prstGeom prst="roundRect">
            <a:avLst>
              <a:gd name="adj" fmla="val 2244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descr="чай хвощ.jpg"/>
          <p:cNvPicPr>
            <a:picLocks noChangeAspect="1"/>
          </p:cNvPicPr>
          <p:nvPr/>
        </p:nvPicPr>
        <p:blipFill>
          <a:blip r:embed="rId6" cstate="print"/>
          <a:stretch>
            <a:fillRect/>
          </a:stretch>
        </p:blipFill>
        <p:spPr>
          <a:xfrm>
            <a:off x="4429124" y="5500702"/>
            <a:ext cx="2189819" cy="12348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Скругленная прямоугольная выноска 9"/>
          <p:cNvSpPr/>
          <p:nvPr/>
        </p:nvSpPr>
        <p:spPr>
          <a:xfrm>
            <a:off x="1928794" y="928670"/>
            <a:ext cx="4500594" cy="2071702"/>
          </a:xfrm>
          <a:prstGeom prst="wedgeRoundRectCallout">
            <a:avLst>
              <a:gd name="adj1" fmla="val -53495"/>
              <a:gd name="adj2" fmla="val 255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00" dirty="0" smtClean="0">
                <a:solidFill>
                  <a:srgbClr val="C00000"/>
                </a:solidFill>
                <a:latin typeface="Times New Roman" pitchFamily="18" charset="0"/>
                <a:cs typeface="Times New Roman" pitchFamily="18" charset="0"/>
              </a:rPr>
              <a:t>Лат.</a:t>
            </a:r>
            <a:r>
              <a:rPr lang="ru-RU" sz="1300" b="1" dirty="0" smtClean="0">
                <a:solidFill>
                  <a:srgbClr val="C00000"/>
                </a:solidFill>
                <a:latin typeface="Times New Roman" pitchFamily="18" charset="0"/>
                <a:cs typeface="Times New Roman" pitchFamily="18" charset="0"/>
              </a:rPr>
              <a:t> </a:t>
            </a:r>
            <a:r>
              <a:rPr lang="ru-RU" sz="1300" dirty="0" err="1" smtClean="0">
                <a:solidFill>
                  <a:srgbClr val="C00000"/>
                </a:solidFill>
                <a:latin typeface="Times New Roman" pitchFamily="18" charset="0"/>
                <a:cs typeface="Times New Roman" pitchFamily="18" charset="0"/>
              </a:rPr>
              <a:t>Equisetum</a:t>
            </a:r>
            <a:r>
              <a:rPr lang="ru-RU" sz="1300" dirty="0" smtClean="0">
                <a:solidFill>
                  <a:srgbClr val="C00000"/>
                </a:solidFill>
                <a:latin typeface="Times New Roman" pitchFamily="18" charset="0"/>
                <a:cs typeface="Times New Roman" pitchFamily="18" charset="0"/>
              </a:rPr>
              <a:t> </a:t>
            </a:r>
            <a:r>
              <a:rPr lang="ru-RU" sz="1300" dirty="0" err="1" smtClean="0">
                <a:solidFill>
                  <a:srgbClr val="C00000"/>
                </a:solidFill>
                <a:latin typeface="Times New Roman" pitchFamily="18" charset="0"/>
                <a:cs typeface="Times New Roman" pitchFamily="18" charset="0"/>
              </a:rPr>
              <a:t>arvense</a:t>
            </a:r>
            <a:r>
              <a:rPr lang="ru-RU" sz="1300" dirty="0" smtClean="0">
                <a:solidFill>
                  <a:srgbClr val="C00000"/>
                </a:solidFill>
                <a:latin typeface="Times New Roman" pitchFamily="18" charset="0"/>
                <a:cs typeface="Times New Roman" pitchFamily="18" charset="0"/>
              </a:rPr>
              <a:t>. Многолетнее травянистое растение. Другие названия растения</a:t>
            </a:r>
            <a:r>
              <a:rPr lang="ru-RU" sz="1300" b="1" dirty="0" smtClean="0">
                <a:solidFill>
                  <a:srgbClr val="C00000"/>
                </a:solidFill>
                <a:latin typeface="Times New Roman" pitchFamily="18" charset="0"/>
                <a:cs typeface="Times New Roman" pitchFamily="18" charset="0"/>
              </a:rPr>
              <a:t>:</a:t>
            </a:r>
            <a:r>
              <a:rPr lang="ru-RU" sz="1300" dirty="0" smtClean="0">
                <a:solidFill>
                  <a:srgbClr val="C00000"/>
                </a:solidFill>
                <a:latin typeface="Times New Roman" pitchFamily="18" charset="0"/>
                <a:cs typeface="Times New Roman" pitchFamily="18" charset="0"/>
              </a:rPr>
              <a:t> земляная шишка, кошачий хвост. Растение с черным корневищем, от которого весной отрастают бледно-бурые или красноватые, сочные, неразветвленные стебли, на конце которых находится колосок. На том же корневище летом образуются зеленые, до 60 см высоты сильноветвящиеся стебли, которые собственно и используют для медицинских целей. Особенностью растения является хруст при его жевании.</a:t>
            </a:r>
          </a:p>
          <a:p>
            <a:pPr algn="ctr"/>
            <a:endParaRPr lang="ru-RU" sz="1200" dirty="0">
              <a:solidFill>
                <a:srgbClr val="C00000"/>
              </a:solidFill>
              <a:latin typeface="Times New Roman" pitchFamily="18" charset="0"/>
              <a:cs typeface="Times New Roman" pitchFamily="18" charset="0"/>
            </a:endParaRPr>
          </a:p>
        </p:txBody>
      </p:sp>
      <p:sp>
        <p:nvSpPr>
          <p:cNvPr id="11" name="Скругленная прямоугольная выноска 10"/>
          <p:cNvSpPr/>
          <p:nvPr/>
        </p:nvSpPr>
        <p:spPr>
          <a:xfrm>
            <a:off x="142844" y="3071810"/>
            <a:ext cx="2500330" cy="2143140"/>
          </a:xfrm>
          <a:prstGeom prst="wedgeRoundRectCallout">
            <a:avLst>
              <a:gd name="adj1" fmla="val -18055"/>
              <a:gd name="adj2" fmla="val 68981"/>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smtClean="0">
              <a:solidFill>
                <a:srgbClr val="C00000"/>
              </a:solidFill>
              <a:latin typeface="Times New Roman" pitchFamily="18" charset="0"/>
              <a:cs typeface="Times New Roman" pitchFamily="18" charset="0"/>
            </a:endParaRPr>
          </a:p>
          <a:p>
            <a:endParaRPr lang="ru-RU" sz="1200" dirty="0" smtClean="0">
              <a:solidFill>
                <a:srgbClr val="C00000"/>
              </a:solidFill>
              <a:latin typeface="Times New Roman" pitchFamily="18" charset="0"/>
              <a:cs typeface="Times New Roman" pitchFamily="18" charset="0"/>
            </a:endParaRPr>
          </a:p>
          <a:p>
            <a:r>
              <a:rPr lang="ru-RU" sz="1200" dirty="0" smtClean="0">
                <a:solidFill>
                  <a:srgbClr val="C00000"/>
                </a:solidFill>
                <a:latin typeface="Times New Roman" pitchFamily="18" charset="0"/>
                <a:cs typeface="Times New Roman" pitchFamily="18" charset="0"/>
              </a:rPr>
              <a:t>В поле Хвощ растёт повсюду.</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Он – лекарственное чудо.</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Возвращает силы, мощь,</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Вот такая травка Хвощ!</a:t>
            </a:r>
          </a:p>
          <a:p>
            <a:pPr algn="r"/>
            <a:r>
              <a:rPr lang="ru-RU" sz="1200" dirty="0" smtClean="0">
                <a:solidFill>
                  <a:srgbClr val="C00000"/>
                </a:solidFill>
                <a:latin typeface="Times New Roman" pitchFamily="18" charset="0"/>
                <a:cs typeface="Times New Roman" pitchFamily="18" charset="0"/>
              </a:rPr>
              <a:t>(Наталья Анишина)</a:t>
            </a:r>
          </a:p>
          <a:p>
            <a:r>
              <a:rPr lang="ru-RU" sz="1200" dirty="0" smtClean="0">
                <a:solidFill>
                  <a:srgbClr val="C00000"/>
                </a:solidFill>
                <a:latin typeface="Times New Roman" pitchFamily="18" charset="0"/>
                <a:cs typeface="Times New Roman" pitchFamily="18" charset="0"/>
              </a:rPr>
              <a:t>Загадка</a:t>
            </a:r>
          </a:p>
          <a:p>
            <a:r>
              <a:rPr lang="ru-RU" sz="1200" dirty="0" smtClean="0">
                <a:solidFill>
                  <a:srgbClr val="C00000"/>
                </a:solidFill>
                <a:latin typeface="Times New Roman" pitchFamily="18" charset="0"/>
                <a:cs typeface="Times New Roman" pitchFamily="18" charset="0"/>
              </a:rPr>
              <a:t>На маленькую ёлочку</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Он так друзья похож </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Хрупкий и колючий,</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Многолетний …</a:t>
            </a:r>
          </a:p>
          <a:p>
            <a:pPr algn="r"/>
            <a:r>
              <a:rPr lang="ru-RU" sz="1200" dirty="0" smtClean="0">
                <a:solidFill>
                  <a:srgbClr val="C00000"/>
                </a:solidFill>
                <a:latin typeface="Times New Roman" pitchFamily="18" charset="0"/>
                <a:cs typeface="Times New Roman" pitchFamily="18" charset="0"/>
              </a:rPr>
              <a:t> (хвощ).</a:t>
            </a:r>
          </a:p>
          <a:p>
            <a:endParaRPr lang="ru-RU" sz="1200" dirty="0" smtClean="0">
              <a:solidFill>
                <a:srgbClr val="C00000"/>
              </a:solidFill>
              <a:latin typeface="Times New Roman" pitchFamily="18" charset="0"/>
              <a:cs typeface="Times New Roman" pitchFamily="18" charset="0"/>
            </a:endParaRPr>
          </a:p>
          <a:p>
            <a:pPr algn="ctr"/>
            <a:endParaRPr lang="ru-RU" sz="1200" dirty="0">
              <a:solidFill>
                <a:srgbClr val="C00000"/>
              </a:solidFill>
              <a:latin typeface="Times New Roman" pitchFamily="18" charset="0"/>
              <a:cs typeface="Times New Roman" pitchFamily="18" charset="0"/>
            </a:endParaRPr>
          </a:p>
        </p:txBody>
      </p:sp>
      <p:sp>
        <p:nvSpPr>
          <p:cNvPr id="12" name="Скругленная прямоугольная выноска 11"/>
          <p:cNvSpPr/>
          <p:nvPr/>
        </p:nvSpPr>
        <p:spPr>
          <a:xfrm>
            <a:off x="2714612" y="3071810"/>
            <a:ext cx="6272250" cy="2286016"/>
          </a:xfrm>
          <a:prstGeom prst="wedgeRoundRectCallout">
            <a:avLst>
              <a:gd name="adj1" fmla="val 4952"/>
              <a:gd name="adj2" fmla="val 55324"/>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smtClean="0">
              <a:solidFill>
                <a:srgbClr val="C00000"/>
              </a:solidFill>
              <a:latin typeface="Times New Roman" pitchFamily="18" charset="0"/>
              <a:cs typeface="Times New Roman" pitchFamily="18" charset="0"/>
            </a:endParaRPr>
          </a:p>
          <a:p>
            <a:r>
              <a:rPr lang="ru-RU" sz="1200" dirty="0" smtClean="0">
                <a:solidFill>
                  <a:srgbClr val="C00000"/>
                </a:solidFill>
                <a:latin typeface="Times New Roman" pitchFamily="18" charset="0"/>
                <a:cs typeface="Times New Roman" pitchFamily="18" charset="0"/>
              </a:rPr>
              <a:t>Вся наземная часть хвоща полевого находит применение в медицине, кулинарии и косметологии,  в виде настоев, отваров и лосьонов. Эти средства используют при: бронхите, поносах, дизентерии, ревматизме, заболеваниях печени, желтухе, подагре, заболевания верхних дыхательных путей, отеках ног, хроническом кашле, циститах, уретритах, пиелите, геморрое. Наружно в виде примочек, компрессов и ванн: для лечения фурункулов, экземы, стригущем и зудящем лишаях, подагре. В виде добавок к ваннам или чая, хвощ прекрасно влияет на сопротивляемость организма. При стоматитах и других воспалительных заболеваний слизистой оболочки ротовой полости применяют в виде полосканий. В виде присыпок – в качестве дезинфицирующего и кровоостанавливающего средства для лечения язв и ран. Сок хвоща полевого принимают внутрь при заболеваниях почек и мочевого пузыря. Помогает при перхоти ,потливости, сильном выпадении волос и облысении.</a:t>
            </a:r>
          </a:p>
          <a:p>
            <a:pPr algn="ctr"/>
            <a:endParaRPr lang="ru-RU" sz="1200" dirty="0">
              <a:solidFill>
                <a:srgbClr val="C00000"/>
              </a:solidFill>
              <a:latin typeface="Times New Roman" pitchFamily="18" charset="0"/>
              <a:cs typeface="Times New Roman" pitchFamily="18" charset="0"/>
            </a:endParaRPr>
          </a:p>
        </p:txBody>
      </p:sp>
      <p:pic>
        <p:nvPicPr>
          <p:cNvPr id="13" name="Рисунок 12" descr="iO0N3T33J.jpg"/>
          <p:cNvPicPr>
            <a:picLocks noChangeAspect="1"/>
          </p:cNvPicPr>
          <p:nvPr/>
        </p:nvPicPr>
        <p:blipFill>
          <a:blip r:embed="rId7"/>
          <a:stretch>
            <a:fillRect/>
          </a:stretch>
        </p:blipFill>
        <p:spPr>
          <a:xfrm>
            <a:off x="1500166" y="5357826"/>
            <a:ext cx="2143140" cy="13644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Лента лицом вверх 2"/>
          <p:cNvSpPr/>
          <p:nvPr/>
        </p:nvSpPr>
        <p:spPr>
          <a:xfrm>
            <a:off x="2428860" y="285728"/>
            <a:ext cx="3571900" cy="612648"/>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C00000"/>
                </a:solidFill>
                <a:latin typeface="Times New Roman" pitchFamily="18" charset="0"/>
                <a:cs typeface="Times New Roman" pitchFamily="18" charset="0"/>
              </a:rPr>
              <a:t>Рябина</a:t>
            </a:r>
            <a:endParaRPr lang="ru-RU" sz="2800" dirty="0">
              <a:solidFill>
                <a:srgbClr val="C00000"/>
              </a:solidFill>
              <a:latin typeface="Times New Roman" pitchFamily="18" charset="0"/>
              <a:cs typeface="Times New Roman" pitchFamily="18" charset="0"/>
            </a:endParaRPr>
          </a:p>
        </p:txBody>
      </p:sp>
      <p:sp>
        <p:nvSpPr>
          <p:cNvPr id="4" name="Прямоугольник 3"/>
          <p:cNvSpPr/>
          <p:nvPr/>
        </p:nvSpPr>
        <p:spPr>
          <a:xfrm>
            <a:off x="214282" y="142852"/>
            <a:ext cx="1643074" cy="5000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latin typeface="Times New Roman" pitchFamily="18" charset="0"/>
                <a:cs typeface="Times New Roman" pitchFamily="18" charset="0"/>
              </a:rPr>
              <a:t>ПУНКТ № 26</a:t>
            </a:r>
            <a:endParaRPr lang="ru-RU" dirty="0">
              <a:solidFill>
                <a:srgbClr val="C00000"/>
              </a:solidFill>
              <a:latin typeface="Times New Roman" pitchFamily="18" charset="0"/>
              <a:cs typeface="Times New Roman" pitchFamily="18" charset="0"/>
            </a:endParaRPr>
          </a:p>
        </p:txBody>
      </p:sp>
      <p:pic>
        <p:nvPicPr>
          <p:cNvPr id="5" name="Рисунок 4" descr="2-2.jpg"/>
          <p:cNvPicPr>
            <a:picLocks noChangeAspect="1"/>
          </p:cNvPicPr>
          <p:nvPr/>
        </p:nvPicPr>
        <p:blipFill>
          <a:blip r:embed="rId2" cstate="print"/>
          <a:stretch>
            <a:fillRect/>
          </a:stretch>
        </p:blipFill>
        <p:spPr>
          <a:xfrm>
            <a:off x="0" y="5742750"/>
            <a:ext cx="785786" cy="1115249"/>
          </a:xfrm>
          <a:prstGeom prst="rect">
            <a:avLst/>
          </a:prstGeom>
        </p:spPr>
      </p:pic>
      <p:pic>
        <p:nvPicPr>
          <p:cNvPr id="9" name="Рисунок 8" descr="рябина.jpg"/>
          <p:cNvPicPr>
            <a:picLocks noChangeAspect="1"/>
          </p:cNvPicPr>
          <p:nvPr/>
        </p:nvPicPr>
        <p:blipFill>
          <a:blip r:embed="rId3" cstate="print"/>
          <a:stretch>
            <a:fillRect/>
          </a:stretch>
        </p:blipFill>
        <p:spPr>
          <a:xfrm>
            <a:off x="7429520" y="500042"/>
            <a:ext cx="1538853" cy="2285992"/>
          </a:xfrm>
          <a:prstGeom prst="rect">
            <a:avLst/>
          </a:prstGeom>
        </p:spPr>
      </p:pic>
      <p:pic>
        <p:nvPicPr>
          <p:cNvPr id="10" name="Рисунок 9" descr="рябинка.jpg"/>
          <p:cNvPicPr>
            <a:picLocks noChangeAspect="1"/>
          </p:cNvPicPr>
          <p:nvPr/>
        </p:nvPicPr>
        <p:blipFill>
          <a:blip r:embed="rId4" cstate="print"/>
          <a:stretch>
            <a:fillRect/>
          </a:stretch>
        </p:blipFill>
        <p:spPr>
          <a:xfrm>
            <a:off x="285720" y="714356"/>
            <a:ext cx="1692750" cy="2281232"/>
          </a:xfrm>
          <a:prstGeom prst="rect">
            <a:avLst/>
          </a:prstGeom>
        </p:spPr>
      </p:pic>
      <p:sp>
        <p:nvSpPr>
          <p:cNvPr id="12" name="Скругленная прямоугольная выноска 11"/>
          <p:cNvSpPr/>
          <p:nvPr/>
        </p:nvSpPr>
        <p:spPr>
          <a:xfrm>
            <a:off x="2143108" y="1000108"/>
            <a:ext cx="5214974" cy="2000264"/>
          </a:xfrm>
          <a:prstGeom prst="wedgeRoundRectCallout">
            <a:avLst>
              <a:gd name="adj1" fmla="val -53016"/>
              <a:gd name="adj2" fmla="val 4145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rgbClr val="C00000"/>
                </a:solidFill>
                <a:latin typeface="Times New Roman" pitchFamily="18" charset="0"/>
                <a:cs typeface="Times New Roman" pitchFamily="18" charset="0"/>
              </a:rPr>
              <a:t>Лат.  «</a:t>
            </a:r>
            <a:r>
              <a:rPr lang="ru-RU" sz="1200" dirty="0" err="1" smtClean="0">
                <a:solidFill>
                  <a:srgbClr val="C00000"/>
                </a:solidFill>
                <a:latin typeface="Times New Roman" pitchFamily="18" charset="0"/>
                <a:cs typeface="Times New Roman" pitchFamily="18" charset="0"/>
              </a:rPr>
              <a:t>Sorbus</a:t>
            </a:r>
            <a:r>
              <a:rPr lang="ru-RU" sz="1200" dirty="0" smtClean="0">
                <a:solidFill>
                  <a:srgbClr val="C00000"/>
                </a:solidFill>
                <a:latin typeface="Times New Roman" pitchFamily="18" charset="0"/>
                <a:cs typeface="Times New Roman" pitchFamily="18" charset="0"/>
              </a:rPr>
              <a:t> </a:t>
            </a:r>
            <a:r>
              <a:rPr lang="ru-RU" sz="1200" dirty="0" err="1" smtClean="0">
                <a:solidFill>
                  <a:srgbClr val="C00000"/>
                </a:solidFill>
                <a:latin typeface="Times New Roman" pitchFamily="18" charset="0"/>
                <a:cs typeface="Times New Roman" pitchFamily="18" charset="0"/>
              </a:rPr>
              <a:t>aucuparia</a:t>
            </a:r>
            <a:r>
              <a:rPr lang="ru-RU" sz="1200" dirty="0" smtClean="0">
                <a:solidFill>
                  <a:srgbClr val="C00000"/>
                </a:solidFill>
                <a:latin typeface="Times New Roman" pitchFamily="18" charset="0"/>
                <a:cs typeface="Times New Roman" pitchFamily="18" charset="0"/>
              </a:rPr>
              <a:t>» переводится как «привлекающая птиц». Дерево высотой до 12–15 м. Корень устойчивый, до 2-3 м глубиной. Крона округлая, ажурная. Молодые побеги зеленоватого оттенка, опушены. Кора взрослых веток гладкая серо-коричневая, без бороздок, блестящая. Листья овальные, узкие, с зазубринами по краям, до 20 см длиной, состоят из 7—15 почти сидячих вытянутых, заострённых, зубчатых по краю листочков. Осенью листья окрашиваются в золотистые и красные тона. Расположены поочередно. Соцветия белого цвета, собраны в зонтики диаметром до 10 см. Плоды круглые, ярко-оранжевого цвета, зимой красные, собраны в гроздья. На вкус горькие и терпкие.</a:t>
            </a:r>
          </a:p>
          <a:p>
            <a:pPr algn="ctr"/>
            <a:endParaRPr lang="ru-RU" sz="1200" dirty="0">
              <a:solidFill>
                <a:srgbClr val="C00000"/>
              </a:solidFill>
              <a:latin typeface="Times New Roman" pitchFamily="18" charset="0"/>
              <a:cs typeface="Times New Roman" pitchFamily="18" charset="0"/>
            </a:endParaRPr>
          </a:p>
        </p:txBody>
      </p:sp>
      <p:sp>
        <p:nvSpPr>
          <p:cNvPr id="13" name="Скругленная прямоугольная выноска 12"/>
          <p:cNvSpPr/>
          <p:nvPr/>
        </p:nvSpPr>
        <p:spPr>
          <a:xfrm>
            <a:off x="214282" y="3071810"/>
            <a:ext cx="2357454" cy="2643206"/>
          </a:xfrm>
          <a:prstGeom prst="wedgeRoundRectCallout">
            <a:avLst>
              <a:gd name="adj1" fmla="val -54681"/>
              <a:gd name="adj2" fmla="val 48933"/>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smtClean="0">
              <a:solidFill>
                <a:srgbClr val="C00000"/>
              </a:solidFill>
              <a:latin typeface="Times New Roman" pitchFamily="18" charset="0"/>
              <a:cs typeface="Times New Roman" pitchFamily="18" charset="0"/>
            </a:endParaRPr>
          </a:p>
          <a:p>
            <a:r>
              <a:rPr lang="ru-RU" sz="1200" dirty="0" smtClean="0">
                <a:solidFill>
                  <a:srgbClr val="C00000"/>
                </a:solidFill>
                <a:latin typeface="Times New Roman" pitchFamily="18" charset="0"/>
                <a:cs typeface="Times New Roman" pitchFamily="18" charset="0"/>
              </a:rPr>
              <a:t>Наливная, спелая рябина,</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Не грусти, краснея под окном.</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Ты зимой холодною и длинной</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Станешь птицам праздничным столом</a:t>
            </a:r>
            <a:r>
              <a:rPr lang="ru-RU" sz="1200" smtClean="0">
                <a:solidFill>
                  <a:srgbClr val="C00000"/>
                </a:solidFill>
                <a:latin typeface="Times New Roman" pitchFamily="18" charset="0"/>
                <a:cs typeface="Times New Roman" pitchFamily="18" charset="0"/>
              </a:rPr>
              <a:t>.                                                                              (</a:t>
            </a:r>
            <a:r>
              <a:rPr lang="ru-RU" sz="1200" dirty="0" smtClean="0">
                <a:solidFill>
                  <a:srgbClr val="C00000"/>
                </a:solidFill>
                <a:latin typeface="Times New Roman" pitchFamily="18" charset="0"/>
                <a:cs typeface="Times New Roman" pitchFamily="18" charset="0"/>
              </a:rPr>
              <a:t>Н.Васильев)</a:t>
            </a:r>
            <a:endParaRPr lang="ru-RU" sz="1200" dirty="0" smtClean="0">
              <a:solidFill>
                <a:srgbClr val="C00000"/>
              </a:solidFill>
              <a:latin typeface="Times New Roman" pitchFamily="18" charset="0"/>
              <a:cs typeface="Times New Roman" pitchFamily="18" charset="0"/>
            </a:endParaRPr>
          </a:p>
          <a:p>
            <a:r>
              <a:rPr lang="ru-RU" sz="1200" dirty="0" smtClean="0">
                <a:solidFill>
                  <a:srgbClr val="C00000"/>
                </a:solidFill>
                <a:latin typeface="Times New Roman" pitchFamily="18" charset="0"/>
                <a:cs typeface="Times New Roman" pitchFamily="18" charset="0"/>
              </a:rPr>
              <a:t>Загадка</a:t>
            </a:r>
          </a:p>
          <a:p>
            <a:r>
              <a:rPr lang="ru-RU" sz="1200" dirty="0" smtClean="0">
                <a:solidFill>
                  <a:srgbClr val="C00000"/>
                </a:solidFill>
                <a:latin typeface="Times New Roman" pitchFamily="18" charset="0"/>
                <a:cs typeface="Times New Roman" pitchFamily="18" charset="0"/>
              </a:rPr>
              <a:t>Осень в город к нам пришла,</a:t>
            </a:r>
          </a:p>
          <a:p>
            <a:r>
              <a:rPr lang="ru-RU" sz="1200" dirty="0" smtClean="0">
                <a:solidFill>
                  <a:srgbClr val="C00000"/>
                </a:solidFill>
                <a:latin typeface="Times New Roman" pitchFamily="18" charset="0"/>
                <a:cs typeface="Times New Roman" pitchFamily="18" charset="0"/>
              </a:rPr>
              <a:t>Красный факел зажгла.</a:t>
            </a:r>
          </a:p>
          <a:p>
            <a:r>
              <a:rPr lang="ru-RU" sz="1200" dirty="0" smtClean="0">
                <a:solidFill>
                  <a:srgbClr val="C00000"/>
                </a:solidFill>
                <a:latin typeface="Times New Roman" pitchFamily="18" charset="0"/>
                <a:cs typeface="Times New Roman" pitchFamily="18" charset="0"/>
              </a:rPr>
              <a:t>Здесь пернатые снуют</a:t>
            </a:r>
          </a:p>
          <a:p>
            <a:r>
              <a:rPr lang="ru-RU" sz="1200" dirty="0" smtClean="0">
                <a:solidFill>
                  <a:srgbClr val="C00000"/>
                </a:solidFill>
                <a:latin typeface="Times New Roman" pitchFamily="18" charset="0"/>
                <a:cs typeface="Times New Roman" pitchFamily="18" charset="0"/>
              </a:rPr>
              <a:t>И, галдя, его клюют.</a:t>
            </a:r>
          </a:p>
          <a:p>
            <a:pPr algn="r"/>
            <a:r>
              <a:rPr lang="ru-RU" sz="1200" dirty="0" smtClean="0">
                <a:solidFill>
                  <a:srgbClr val="C00000"/>
                </a:solidFill>
                <a:latin typeface="Times New Roman" pitchFamily="18" charset="0"/>
                <a:cs typeface="Times New Roman" pitchFamily="18" charset="0"/>
              </a:rPr>
              <a:t>( Рябина)</a:t>
            </a:r>
          </a:p>
          <a:p>
            <a:endParaRPr lang="ru-RU" sz="1200" dirty="0">
              <a:solidFill>
                <a:srgbClr val="C00000"/>
              </a:solidFill>
              <a:latin typeface="Times New Roman" pitchFamily="18" charset="0"/>
              <a:cs typeface="Times New Roman" pitchFamily="18" charset="0"/>
            </a:endParaRPr>
          </a:p>
        </p:txBody>
      </p:sp>
      <p:pic>
        <p:nvPicPr>
          <p:cNvPr id="8" name="Рисунок 7" descr="рябина прим.jpg"/>
          <p:cNvPicPr>
            <a:picLocks noChangeAspect="1"/>
          </p:cNvPicPr>
          <p:nvPr/>
        </p:nvPicPr>
        <p:blipFill>
          <a:blip r:embed="rId5"/>
          <a:stretch>
            <a:fillRect/>
          </a:stretch>
        </p:blipFill>
        <p:spPr>
          <a:xfrm>
            <a:off x="6286512" y="2857496"/>
            <a:ext cx="2635240" cy="1976430"/>
          </a:xfrm>
          <a:prstGeom prst="rect">
            <a:avLst/>
          </a:prstGeom>
        </p:spPr>
      </p:pic>
      <p:sp>
        <p:nvSpPr>
          <p:cNvPr id="14" name="Скругленная прямоугольная выноска 13"/>
          <p:cNvSpPr/>
          <p:nvPr/>
        </p:nvSpPr>
        <p:spPr>
          <a:xfrm>
            <a:off x="2643174" y="4714884"/>
            <a:ext cx="6357982" cy="1898532"/>
          </a:xfrm>
          <a:prstGeom prst="wedgeRoundRectCallout">
            <a:avLst>
              <a:gd name="adj1" fmla="val -235"/>
              <a:gd name="adj2" fmla="val -63943"/>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rgbClr val="C00000"/>
                </a:solidFill>
                <a:latin typeface="Times New Roman" pitchFamily="18" charset="0"/>
                <a:cs typeface="Times New Roman" pitchFamily="18" charset="0"/>
              </a:rPr>
              <a:t>В лекарственных целях чаще всего используются плоды, реже — цветы, еще реже — кора рябины и листья. Древесине рябины нашли применение в художественно-декоративных изделиях. Рябина полезна для общего укрепления здоровья, профилактики ОРВИ. Способствует снижению температуры при ОРВИ, гриппа, простудных заболеваний. Особенно помогает при суставных болях. Плоды считаются хорошим противоцинготным лекарством. Так же рябину применяют в комплексной терапии </a:t>
            </a:r>
            <a:r>
              <a:rPr lang="ru-RU" sz="1200" dirty="0" err="1" smtClean="0">
                <a:solidFill>
                  <a:srgbClr val="C00000"/>
                </a:solidFill>
                <a:latin typeface="Times New Roman" pitchFamily="18" charset="0"/>
                <a:cs typeface="Times New Roman" pitchFamily="18" charset="0"/>
              </a:rPr>
              <a:t>онкозаболеваний</a:t>
            </a:r>
            <a:r>
              <a:rPr lang="ru-RU" sz="1200" dirty="0" smtClean="0">
                <a:solidFill>
                  <a:srgbClr val="C00000"/>
                </a:solidFill>
                <a:latin typeface="Times New Roman" pitchFamily="18" charset="0"/>
                <a:cs typeface="Times New Roman" pitchFamily="18" charset="0"/>
              </a:rPr>
              <a:t>, для поддержки иммунитета и восстановления организма после изнуряющих процедур. В народной медицине рябину используют в разных видах — настойки, настои, чаи, витаминизированные напитки, отвары, сок, варенье. Ее также применяют наружно при поражениях кожи — в виде примочек, ванн, компрессов.</a:t>
            </a:r>
          </a:p>
          <a:p>
            <a:pPr algn="ctr"/>
            <a:endParaRPr lang="ru-RU" sz="1200" dirty="0">
              <a:solidFill>
                <a:srgbClr val="C00000"/>
              </a:solidFill>
              <a:latin typeface="Times New Roman" pitchFamily="18" charset="0"/>
              <a:cs typeface="Times New Roman" pitchFamily="18" charset="0"/>
            </a:endParaRPr>
          </a:p>
        </p:txBody>
      </p:sp>
      <p:pic>
        <p:nvPicPr>
          <p:cNvPr id="11" name="Рисунок 10" descr="ствол рябины.jpg"/>
          <p:cNvPicPr>
            <a:picLocks noChangeAspect="1"/>
          </p:cNvPicPr>
          <p:nvPr/>
        </p:nvPicPr>
        <p:blipFill>
          <a:blip r:embed="rId6" cstate="print"/>
          <a:stretch>
            <a:fillRect/>
          </a:stretch>
        </p:blipFill>
        <p:spPr>
          <a:xfrm>
            <a:off x="2786050" y="2857496"/>
            <a:ext cx="1857388" cy="192882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Лента лицом вверх 2"/>
          <p:cNvSpPr/>
          <p:nvPr/>
        </p:nvSpPr>
        <p:spPr>
          <a:xfrm>
            <a:off x="3347864" y="116632"/>
            <a:ext cx="3010086" cy="454848"/>
          </a:xfrm>
          <a:prstGeom prst="ribbon2">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FF0000"/>
                </a:solidFill>
                <a:latin typeface="Times New Roman" pitchFamily="18" charset="0"/>
                <a:cs typeface="Times New Roman" pitchFamily="18" charset="0"/>
              </a:rPr>
              <a:t>Береза</a:t>
            </a:r>
            <a:endParaRPr lang="ru-RU" sz="2800" dirty="0">
              <a:solidFill>
                <a:srgbClr val="FF0000"/>
              </a:solidFill>
              <a:latin typeface="Times New Roman" pitchFamily="18" charset="0"/>
              <a:cs typeface="Times New Roman" pitchFamily="18" charset="0"/>
            </a:endParaRPr>
          </a:p>
        </p:txBody>
      </p:sp>
      <p:pic>
        <p:nvPicPr>
          <p:cNvPr id="2050" name="Picture 2" descr="https://www.le-park.com/wp-content/uploads/2016/02/Bereza-povislaya-Youngii-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44" y="642918"/>
            <a:ext cx="2370203" cy="26797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2052" name="Picture 4" descr="https://upload.wikimedia.org/wikipedia/commons/thumb/f/f2/Betula_raddeana_RB2.JPG/220px-Betula_raddeana_RB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00826" y="117593"/>
            <a:ext cx="2523311" cy="18826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2056" name="Picture 8" descr="https://upload.wikimedia.org/wikipedia/commons/thumb/7/73/Betula_platyphylla_01-10-2005_14.55.38.JPG/220px-Betula_platyphylla_01-10-2005_14.55.38.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35896" y="2636912"/>
            <a:ext cx="2232248" cy="267493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8" name="Picture 10" descr="http://foodar.ru/wp-content/uploads/2017/12/288800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4348" y="4643446"/>
            <a:ext cx="2627785" cy="17181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
        <p:nvSpPr>
          <p:cNvPr id="4" name="Скругленная прямоугольная выноска 3"/>
          <p:cNvSpPr/>
          <p:nvPr/>
        </p:nvSpPr>
        <p:spPr>
          <a:xfrm>
            <a:off x="2571736" y="642918"/>
            <a:ext cx="2995254" cy="2145268"/>
          </a:xfrm>
          <a:prstGeom prst="wedgeRoundRectCallout">
            <a:avLst/>
          </a:prstGeom>
          <a:solidFill>
            <a:srgbClr val="92D050"/>
          </a:solidFill>
          <a:ln>
            <a:noFill/>
          </a:ln>
          <a:effectLst>
            <a:outerShdw blurRad="50800" dist="38100" dir="5400000" algn="t" rotWithShape="0">
              <a:prstClr val="black">
                <a:alpha val="40000"/>
              </a:prstClr>
            </a:outerShdw>
          </a:effectLst>
        </p:spPr>
        <p:txBody>
          <a:bodyPr wrap="square">
            <a:spAutoFit/>
          </a:bodyPr>
          <a:lstStyle/>
          <a:p>
            <a:r>
              <a:rPr lang="ru-RU" sz="1200" b="1" kern="1000" dirty="0">
                <a:solidFill>
                  <a:srgbClr val="C00000"/>
                </a:solidFill>
                <a:latin typeface="Times New Roman" pitchFamily="18" charset="0"/>
                <a:cs typeface="Times New Roman" pitchFamily="18" charset="0"/>
              </a:rPr>
              <a:t>Берёза</a:t>
            </a:r>
            <a:r>
              <a:rPr lang="ru-RU" sz="1200" kern="1000" dirty="0">
                <a:solidFill>
                  <a:srgbClr val="C00000"/>
                </a:solidFill>
                <a:latin typeface="Times New Roman" pitchFamily="18" charset="0"/>
                <a:cs typeface="Times New Roman" pitchFamily="18" charset="0"/>
              </a:rPr>
              <a:t>  </a:t>
            </a:r>
            <a:r>
              <a:rPr lang="ru-RU" sz="1200" kern="1000" dirty="0" smtClean="0">
                <a:solidFill>
                  <a:srgbClr val="C00000"/>
                </a:solidFill>
                <a:latin typeface="Times New Roman" pitchFamily="18" charset="0"/>
                <a:cs typeface="Times New Roman" pitchFamily="18" charset="0"/>
              </a:rPr>
              <a:t>-род листопадных</a:t>
            </a:r>
            <a:r>
              <a:rPr lang="ru-RU" sz="1200" kern="1000" dirty="0">
                <a:solidFill>
                  <a:srgbClr val="C00000"/>
                </a:solidFill>
                <a:latin typeface="Times New Roman" pitchFamily="18" charset="0"/>
                <a:cs typeface="Times New Roman" pitchFamily="18" charset="0"/>
              </a:rPr>
              <a:t> </a:t>
            </a:r>
            <a:r>
              <a:rPr lang="ru-RU" sz="1200" kern="1000" dirty="0" smtClean="0">
                <a:solidFill>
                  <a:srgbClr val="C00000"/>
                </a:solidFill>
                <a:latin typeface="Times New Roman" pitchFamily="18" charset="0"/>
                <a:cs typeface="Times New Roman" pitchFamily="18" charset="0"/>
              </a:rPr>
              <a:t>деревьев</a:t>
            </a:r>
            <a:r>
              <a:rPr lang="ru-RU" sz="1200" kern="1000" dirty="0">
                <a:solidFill>
                  <a:srgbClr val="C00000"/>
                </a:solidFill>
                <a:latin typeface="Times New Roman" pitchFamily="18" charset="0"/>
                <a:cs typeface="Times New Roman" pitchFamily="18" charset="0"/>
              </a:rPr>
              <a:t> и </a:t>
            </a:r>
            <a:r>
              <a:rPr lang="ru-RU" sz="1200" kern="1000" dirty="0" smtClean="0">
                <a:solidFill>
                  <a:srgbClr val="C00000"/>
                </a:solidFill>
                <a:latin typeface="Times New Roman" pitchFamily="18" charset="0"/>
                <a:cs typeface="Times New Roman" pitchFamily="18" charset="0"/>
              </a:rPr>
              <a:t>кустарников</a:t>
            </a:r>
          </a:p>
          <a:p>
            <a:r>
              <a:rPr lang="ru-RU" sz="1200" kern="1000" dirty="0" smtClean="0">
                <a:solidFill>
                  <a:srgbClr val="C00000"/>
                </a:solidFill>
                <a:latin typeface="Times New Roman" pitchFamily="18" charset="0"/>
                <a:cs typeface="Times New Roman" pitchFamily="18" charset="0"/>
              </a:rPr>
              <a:t>семейства</a:t>
            </a:r>
            <a:r>
              <a:rPr lang="ru-RU" sz="1200" kern="1000" dirty="0">
                <a:solidFill>
                  <a:srgbClr val="C00000"/>
                </a:solidFill>
                <a:latin typeface="Times New Roman" pitchFamily="18" charset="0"/>
                <a:cs typeface="Times New Roman" pitchFamily="18" charset="0"/>
              </a:rPr>
              <a:t> </a:t>
            </a:r>
            <a:r>
              <a:rPr lang="ru-RU" sz="1200" kern="1000" dirty="0" smtClean="0">
                <a:solidFill>
                  <a:srgbClr val="C00000"/>
                </a:solidFill>
                <a:latin typeface="Times New Roman" pitchFamily="18" charset="0"/>
                <a:cs typeface="Times New Roman" pitchFamily="18" charset="0"/>
              </a:rPr>
              <a:t>Березовые.</a:t>
            </a:r>
            <a:r>
              <a:rPr lang="ru-RU" sz="1200" kern="1000" dirty="0">
                <a:solidFill>
                  <a:srgbClr val="C00000"/>
                </a:solidFill>
                <a:latin typeface="Times New Roman" pitchFamily="18" charset="0"/>
                <a:cs typeface="Times New Roman" pitchFamily="18" charset="0"/>
              </a:rPr>
              <a:t> Большинство </a:t>
            </a:r>
            <a:endParaRPr lang="ru-RU" sz="1200" kern="1000" dirty="0" smtClean="0">
              <a:solidFill>
                <a:srgbClr val="C00000"/>
              </a:solidFill>
              <a:latin typeface="Times New Roman" pitchFamily="18" charset="0"/>
              <a:cs typeface="Times New Roman" pitchFamily="18" charset="0"/>
            </a:endParaRPr>
          </a:p>
          <a:p>
            <a:r>
              <a:rPr lang="ru-RU" sz="1200" kern="1000" dirty="0" smtClean="0">
                <a:solidFill>
                  <a:srgbClr val="C00000"/>
                </a:solidFill>
                <a:latin typeface="Times New Roman" pitchFamily="18" charset="0"/>
                <a:cs typeface="Times New Roman" pitchFamily="18" charset="0"/>
              </a:rPr>
              <a:t>видов</a:t>
            </a:r>
            <a:r>
              <a:rPr lang="ru-RU" sz="1200" kern="1000" dirty="0">
                <a:solidFill>
                  <a:srgbClr val="C00000"/>
                </a:solidFill>
                <a:latin typeface="Times New Roman" pitchFamily="18" charset="0"/>
                <a:cs typeface="Times New Roman" pitchFamily="18" charset="0"/>
              </a:rPr>
              <a:t> берёз — деревья высотой до 30 и даже 45 м, с обхватом </a:t>
            </a:r>
            <a:r>
              <a:rPr lang="ru-RU" sz="1200" kern="1000" dirty="0" smtClean="0">
                <a:solidFill>
                  <a:srgbClr val="C00000"/>
                </a:solidFill>
                <a:latin typeface="Times New Roman" pitchFamily="18" charset="0"/>
                <a:cs typeface="Times New Roman" pitchFamily="18" charset="0"/>
              </a:rPr>
              <a:t>ствола</a:t>
            </a:r>
            <a:r>
              <a:rPr lang="ru-RU" sz="1200" kern="1000" dirty="0">
                <a:solidFill>
                  <a:srgbClr val="C00000"/>
                </a:solidFill>
                <a:latin typeface="Times New Roman" pitchFamily="18" charset="0"/>
                <a:cs typeface="Times New Roman" pitchFamily="18" charset="0"/>
              </a:rPr>
              <a:t> до 120—150 </a:t>
            </a:r>
            <a:r>
              <a:rPr lang="ru-RU" sz="1200" kern="1000" dirty="0" smtClean="0">
                <a:solidFill>
                  <a:srgbClr val="C00000"/>
                </a:solidFill>
                <a:latin typeface="Times New Roman" pitchFamily="18" charset="0"/>
                <a:cs typeface="Times New Roman" pitchFamily="18" charset="0"/>
              </a:rPr>
              <a:t>см. Корневая система</a:t>
            </a:r>
            <a:r>
              <a:rPr lang="ru-RU" sz="1200" kern="1000" dirty="0">
                <a:solidFill>
                  <a:srgbClr val="C00000"/>
                </a:solidFill>
                <a:latin typeface="Times New Roman" pitchFamily="18" charset="0"/>
                <a:cs typeface="Times New Roman" pitchFamily="18" charset="0"/>
              </a:rPr>
              <a:t> берёз мощная, в зависимости от вида и условий </a:t>
            </a:r>
            <a:r>
              <a:rPr lang="ru-RU" sz="1200" kern="1000" dirty="0" smtClean="0">
                <a:solidFill>
                  <a:srgbClr val="C00000"/>
                </a:solidFill>
                <a:latin typeface="Times New Roman" pitchFamily="18" charset="0"/>
                <a:cs typeface="Times New Roman" pitchFamily="18" charset="0"/>
              </a:rPr>
              <a:t>произрастания,  </a:t>
            </a:r>
            <a:r>
              <a:rPr lang="ru-RU" sz="1200" kern="1000" dirty="0">
                <a:solidFill>
                  <a:srgbClr val="C00000"/>
                </a:solidFill>
                <a:latin typeface="Times New Roman" pitchFamily="18" charset="0"/>
                <a:cs typeface="Times New Roman" pitchFamily="18" charset="0"/>
              </a:rPr>
              <a:t>либо поверхностная, либо, что чаще, уходит косо вглубь.</a:t>
            </a:r>
          </a:p>
        </p:txBody>
      </p:sp>
      <p:sp>
        <p:nvSpPr>
          <p:cNvPr id="5" name="Скругленная прямоугольная выноска 4"/>
          <p:cNvSpPr/>
          <p:nvPr/>
        </p:nvSpPr>
        <p:spPr>
          <a:xfrm>
            <a:off x="5857884" y="2000240"/>
            <a:ext cx="3071834" cy="3341668"/>
          </a:xfrm>
          <a:prstGeom prst="wedgeRoundRectCallout">
            <a:avLst/>
          </a:prstGeom>
          <a:solidFill>
            <a:srgbClr val="92D050"/>
          </a:solidFill>
          <a:ln>
            <a:noFill/>
          </a:ln>
        </p:spPr>
        <p:txBody>
          <a:bodyPr wrap="square">
            <a:spAutoFit/>
          </a:bodyPr>
          <a:lstStyle/>
          <a:p>
            <a:r>
              <a:rPr lang="ru-RU" sz="1200" dirty="0" smtClean="0">
                <a:solidFill>
                  <a:srgbClr val="C00000"/>
                </a:solidFill>
                <a:latin typeface="Times New Roman" pitchFamily="18" charset="0"/>
                <a:cs typeface="Times New Roman" pitchFamily="18" charset="0"/>
              </a:rPr>
              <a:t>Листья</a:t>
            </a:r>
            <a:r>
              <a:rPr lang="ru-RU" sz="1200" dirty="0">
                <a:solidFill>
                  <a:srgbClr val="C00000"/>
                </a:solidFill>
                <a:latin typeface="Times New Roman" pitchFamily="18" charset="0"/>
                <a:cs typeface="Times New Roman" pitchFamily="18" charset="0"/>
              </a:rPr>
              <a:t> берёзы очерёдные, цельные, по краю зубчатые, яйцевидно-ромбические или треугольно-яйцевидные, </a:t>
            </a:r>
            <a:r>
              <a:rPr lang="ru-RU" sz="1200" dirty="0" err="1">
                <a:solidFill>
                  <a:srgbClr val="C00000"/>
                </a:solidFill>
                <a:latin typeface="Times New Roman" pitchFamily="18" charset="0"/>
                <a:cs typeface="Times New Roman" pitchFamily="18" charset="0"/>
              </a:rPr>
              <a:t>моносимметричные</a:t>
            </a:r>
            <a:r>
              <a:rPr lang="ru-RU" sz="1200" dirty="0">
                <a:solidFill>
                  <a:srgbClr val="C00000"/>
                </a:solidFill>
                <a:latin typeface="Times New Roman" pitchFamily="18" charset="0"/>
                <a:cs typeface="Times New Roman" pitchFamily="18" charset="0"/>
              </a:rPr>
              <a:t>, с широким клиновидным основанием или почти усечённые, гладкие, до 7 см длиной и 4 см шириной, перед </a:t>
            </a:r>
            <a:r>
              <a:rPr lang="ru-RU" sz="1200" dirty="0" smtClean="0">
                <a:solidFill>
                  <a:srgbClr val="C00000"/>
                </a:solidFill>
                <a:latin typeface="Times New Roman" pitchFamily="18" charset="0"/>
                <a:cs typeface="Times New Roman" pitchFamily="18" charset="0"/>
              </a:rPr>
              <a:t>опаданием желтеют. </a:t>
            </a:r>
          </a:p>
          <a:p>
            <a:r>
              <a:rPr lang="ru-RU" sz="1200" dirty="0">
                <a:solidFill>
                  <a:srgbClr val="C00000"/>
                </a:solidFill>
                <a:latin typeface="Times New Roman" pitchFamily="18" charset="0"/>
                <a:cs typeface="Times New Roman" pitchFamily="18" charset="0"/>
              </a:rPr>
              <a:t> </a:t>
            </a:r>
            <a:r>
              <a:rPr lang="ru-RU" sz="1200" dirty="0" smtClean="0">
                <a:solidFill>
                  <a:srgbClr val="C00000"/>
                </a:solidFill>
                <a:latin typeface="Times New Roman" pitchFamily="18" charset="0"/>
                <a:cs typeface="Times New Roman" pitchFamily="18" charset="0"/>
              </a:rPr>
              <a:t>Почки</a:t>
            </a:r>
            <a:r>
              <a:rPr lang="ru-RU" sz="1200" dirty="0">
                <a:solidFill>
                  <a:srgbClr val="C00000"/>
                </a:solidFill>
                <a:latin typeface="Times New Roman" pitchFamily="18" charset="0"/>
                <a:cs typeface="Times New Roman" pitchFamily="18" charset="0"/>
              </a:rPr>
              <a:t> попеременные, сидячие, покрытые спирально расположенными, часто клейкими чешуйками; боковые почки немного отстоящие</a:t>
            </a:r>
            <a:r>
              <a:rPr lang="ru-RU" sz="1200" dirty="0" smtClean="0">
                <a:solidFill>
                  <a:srgbClr val="C00000"/>
                </a:solidFill>
                <a:latin typeface="Times New Roman" pitchFamily="18" charset="0"/>
                <a:cs typeface="Times New Roman" pitchFamily="18" charset="0"/>
              </a:rPr>
              <a:t>.</a:t>
            </a:r>
            <a:r>
              <a:rPr lang="ru-RU" sz="1200" dirty="0">
                <a:solidFill>
                  <a:srgbClr val="C00000"/>
                </a:solidFill>
                <a:latin typeface="Times New Roman" pitchFamily="18" charset="0"/>
                <a:cs typeface="Times New Roman" pitchFamily="18" charset="0"/>
              </a:rPr>
              <a:t> </a:t>
            </a:r>
            <a:r>
              <a:rPr lang="ru-RU" sz="1200" dirty="0" smtClean="0">
                <a:solidFill>
                  <a:srgbClr val="C00000"/>
                </a:solidFill>
                <a:latin typeface="Times New Roman" pitchFamily="18" charset="0"/>
                <a:cs typeface="Times New Roman" pitchFamily="18" charset="0"/>
              </a:rPr>
              <a:t>Древесина используется </a:t>
            </a:r>
            <a:r>
              <a:rPr lang="ru-RU" sz="1200" dirty="0">
                <a:solidFill>
                  <a:srgbClr val="C00000"/>
                </a:solidFill>
                <a:latin typeface="Times New Roman" pitchFamily="18" charset="0"/>
                <a:cs typeface="Times New Roman" pitchFamily="18" charset="0"/>
              </a:rPr>
              <a:t>для изготовления высококачественной </a:t>
            </a:r>
            <a:r>
              <a:rPr lang="ru-RU" sz="1200" dirty="0" smtClean="0">
                <a:solidFill>
                  <a:srgbClr val="C00000"/>
                </a:solidFill>
                <a:latin typeface="Times New Roman" pitchFamily="18" charset="0"/>
                <a:cs typeface="Times New Roman" pitchFamily="18" charset="0"/>
              </a:rPr>
              <a:t>фанеры, лыж, мелких </a:t>
            </a:r>
            <a:r>
              <a:rPr lang="ru-RU" sz="1200" dirty="0">
                <a:solidFill>
                  <a:srgbClr val="C00000"/>
                </a:solidFill>
                <a:latin typeface="Times New Roman" pitchFamily="18" charset="0"/>
                <a:cs typeface="Times New Roman" pitchFamily="18" charset="0"/>
              </a:rPr>
              <a:t>резных игрушек, </a:t>
            </a:r>
            <a:r>
              <a:rPr lang="ru-RU" sz="1200" dirty="0" smtClean="0">
                <a:solidFill>
                  <a:srgbClr val="C00000"/>
                </a:solidFill>
                <a:latin typeface="Times New Roman" pitchFamily="18" charset="0"/>
                <a:cs typeface="Times New Roman" pitchFamily="18" charset="0"/>
              </a:rPr>
              <a:t>прикладов огнестрельного оружия.</a:t>
            </a:r>
            <a:r>
              <a:rPr lang="ru-RU" sz="1200" dirty="0">
                <a:solidFill>
                  <a:srgbClr val="C00000"/>
                </a:solidFill>
                <a:latin typeface="Times New Roman" pitchFamily="18" charset="0"/>
                <a:cs typeface="Times New Roman" pitchFamily="18" charset="0"/>
              </a:rPr>
              <a:t> </a:t>
            </a:r>
          </a:p>
        </p:txBody>
      </p:sp>
      <p:sp>
        <p:nvSpPr>
          <p:cNvPr id="6" name="Скругленная прямоугольная выноска 5"/>
          <p:cNvSpPr/>
          <p:nvPr/>
        </p:nvSpPr>
        <p:spPr>
          <a:xfrm>
            <a:off x="3143240" y="5214951"/>
            <a:ext cx="4143404" cy="1413153"/>
          </a:xfrm>
          <a:prstGeom prst="wedgeRoundRectCallout">
            <a:avLst>
              <a:gd name="adj1" fmla="val -47405"/>
              <a:gd name="adj2" fmla="val -71296"/>
              <a:gd name="adj3" fmla="val 16667"/>
            </a:avLst>
          </a:prstGeom>
          <a:solidFill>
            <a:srgbClr val="92D050"/>
          </a:solidFill>
          <a:effectLst>
            <a:glow rad="63500">
              <a:schemeClr val="accent3">
                <a:satMod val="175000"/>
                <a:alpha val="40000"/>
              </a:schemeClr>
            </a:glow>
          </a:effectLst>
        </p:spPr>
        <p:txBody>
          <a:bodyPr wrap="square">
            <a:spAutoFit/>
          </a:bodyPr>
          <a:lstStyle/>
          <a:p>
            <a:r>
              <a:rPr lang="ru-RU" sz="1100" dirty="0">
                <a:solidFill>
                  <a:srgbClr val="C00000"/>
                </a:solidFill>
                <a:latin typeface="Times New Roman" pitchFamily="18" charset="0"/>
                <a:cs typeface="Times New Roman" pitchFamily="18" charset="0"/>
              </a:rPr>
              <a:t>При </a:t>
            </a:r>
            <a:r>
              <a:rPr lang="ru-RU" sz="1100" dirty="0" smtClean="0">
                <a:solidFill>
                  <a:srgbClr val="C00000"/>
                </a:solidFill>
                <a:latin typeface="Times New Roman" pitchFamily="18" charset="0"/>
                <a:cs typeface="Times New Roman" pitchFamily="18" charset="0"/>
              </a:rPr>
              <a:t>сухой перегонке</a:t>
            </a:r>
            <a:r>
              <a:rPr lang="ru-RU" sz="1100" dirty="0">
                <a:solidFill>
                  <a:srgbClr val="C00000"/>
                </a:solidFill>
                <a:latin typeface="Times New Roman" pitchFamily="18" charset="0"/>
                <a:cs typeface="Times New Roman" pitchFamily="18" charset="0"/>
              </a:rPr>
              <a:t> </a:t>
            </a:r>
            <a:r>
              <a:rPr lang="ru-RU" sz="1100" dirty="0" smtClean="0">
                <a:solidFill>
                  <a:srgbClr val="C00000"/>
                </a:solidFill>
                <a:latin typeface="Times New Roman" pitchFamily="18" charset="0"/>
                <a:cs typeface="Times New Roman" pitchFamily="18" charset="0"/>
              </a:rPr>
              <a:t>берёсты </a:t>
            </a:r>
            <a:r>
              <a:rPr lang="ru-RU" sz="1100" dirty="0">
                <a:solidFill>
                  <a:srgbClr val="C00000"/>
                </a:solidFill>
                <a:latin typeface="Times New Roman" pitchFamily="18" charset="0"/>
                <a:cs typeface="Times New Roman" pitchFamily="18" charset="0"/>
              </a:rPr>
              <a:t>образуется берёзовый, или берёстовый, </a:t>
            </a:r>
            <a:r>
              <a:rPr lang="ru-RU" sz="1100" dirty="0" smtClean="0">
                <a:solidFill>
                  <a:srgbClr val="C00000"/>
                </a:solidFill>
                <a:latin typeface="Times New Roman" pitchFamily="18" charset="0"/>
                <a:cs typeface="Times New Roman" pitchFamily="18" charset="0"/>
              </a:rPr>
              <a:t>дёготь. Берёзовый </a:t>
            </a:r>
            <a:r>
              <a:rPr lang="ru-RU" sz="1100" dirty="0">
                <a:solidFill>
                  <a:srgbClr val="C00000"/>
                </a:solidFill>
                <a:latin typeface="Times New Roman" pitchFamily="18" charset="0"/>
                <a:cs typeface="Times New Roman" pitchFamily="18" charset="0"/>
              </a:rPr>
              <a:t>дёготь применяется в медицине и </a:t>
            </a:r>
            <a:r>
              <a:rPr lang="ru-RU" sz="1100" dirty="0" smtClean="0">
                <a:solidFill>
                  <a:srgbClr val="C00000"/>
                </a:solidFill>
                <a:latin typeface="Times New Roman" pitchFamily="18" charset="0"/>
                <a:cs typeface="Times New Roman" pitchFamily="18" charset="0"/>
              </a:rPr>
              <a:t>ветеринарии, как </a:t>
            </a:r>
            <a:r>
              <a:rPr lang="ru-RU" sz="1100" dirty="0">
                <a:solidFill>
                  <a:srgbClr val="C00000"/>
                </a:solidFill>
                <a:latin typeface="Times New Roman" pitchFamily="18" charset="0"/>
                <a:cs typeface="Times New Roman" pitchFamily="18" charset="0"/>
              </a:rPr>
              <a:t>противовоспалительное и антисептическое средство, </a:t>
            </a:r>
            <a:r>
              <a:rPr lang="ru-RU" sz="1100" dirty="0" smtClean="0">
                <a:solidFill>
                  <a:srgbClr val="C00000"/>
                </a:solidFill>
                <a:latin typeface="Times New Roman" pitchFamily="18" charset="0"/>
                <a:cs typeface="Times New Roman" pitchFamily="18" charset="0"/>
              </a:rPr>
              <a:t>входит </a:t>
            </a:r>
            <a:r>
              <a:rPr lang="ru-RU" sz="1100" dirty="0">
                <a:solidFill>
                  <a:srgbClr val="C00000"/>
                </a:solidFill>
                <a:latin typeface="Times New Roman" pitchFamily="18" charset="0"/>
                <a:cs typeface="Times New Roman" pitchFamily="18" charset="0"/>
              </a:rPr>
              <a:t>в </a:t>
            </a:r>
            <a:r>
              <a:rPr lang="ru-RU" sz="1100" dirty="0" smtClean="0">
                <a:solidFill>
                  <a:srgbClr val="C00000"/>
                </a:solidFill>
                <a:latin typeface="Times New Roman" pitchFamily="18" charset="0"/>
                <a:cs typeface="Times New Roman" pitchFamily="18" charset="0"/>
              </a:rPr>
              <a:t>состав дегтярного мыла </a:t>
            </a:r>
            <a:r>
              <a:rPr lang="ru-RU" sz="1100" dirty="0">
                <a:solidFill>
                  <a:srgbClr val="C00000"/>
                </a:solidFill>
                <a:latin typeface="Times New Roman" pitchFamily="18" charset="0"/>
                <a:cs typeface="Times New Roman" pitchFamily="18" charset="0"/>
              </a:rPr>
              <a:t>и разнообразных </a:t>
            </a:r>
            <a:r>
              <a:rPr lang="ru-RU" sz="1100" dirty="0" smtClean="0">
                <a:solidFill>
                  <a:srgbClr val="C00000"/>
                </a:solidFill>
                <a:latin typeface="Times New Roman" pitchFamily="18" charset="0"/>
                <a:cs typeface="Times New Roman" pitchFamily="18" charset="0"/>
              </a:rPr>
              <a:t> мазей </a:t>
            </a:r>
            <a:r>
              <a:rPr lang="ru-RU" sz="1100" dirty="0">
                <a:solidFill>
                  <a:srgbClr val="C00000"/>
                </a:solidFill>
                <a:latin typeface="Times New Roman" pitchFamily="18" charset="0"/>
                <a:cs typeface="Times New Roman" pitchFamily="18" charset="0"/>
              </a:rPr>
              <a:t>и кремов, применяемых для </a:t>
            </a:r>
            <a:r>
              <a:rPr lang="ru-RU" sz="1100" dirty="0" smtClean="0">
                <a:solidFill>
                  <a:srgbClr val="C00000"/>
                </a:solidFill>
                <a:latin typeface="Times New Roman" pitchFamily="18" charset="0"/>
                <a:cs typeface="Times New Roman" pitchFamily="18" charset="0"/>
              </a:rPr>
              <a:t>лечения кожных заболеваний. </a:t>
            </a:r>
            <a:r>
              <a:rPr lang="ru-RU" sz="1100" dirty="0">
                <a:solidFill>
                  <a:srgbClr val="C00000"/>
                </a:solidFill>
                <a:latin typeface="Times New Roman" pitchFamily="18" charset="0"/>
                <a:cs typeface="Times New Roman" pitchFamily="18" charset="0"/>
              </a:rPr>
              <a:t>В старину им смазывали </a:t>
            </a:r>
            <a:r>
              <a:rPr lang="ru-RU" sz="1100" dirty="0" smtClean="0">
                <a:solidFill>
                  <a:srgbClr val="C00000"/>
                </a:solidFill>
                <a:latin typeface="Times New Roman" pitchFamily="18" charset="0"/>
                <a:cs typeface="Times New Roman" pitchFamily="18" charset="0"/>
              </a:rPr>
              <a:t>ступицы тележных</a:t>
            </a:r>
            <a:r>
              <a:rPr lang="ru-RU" sz="1100" dirty="0">
                <a:solidFill>
                  <a:srgbClr val="C00000"/>
                </a:solidFill>
                <a:latin typeface="Times New Roman" pitchFamily="18" charset="0"/>
                <a:cs typeface="Times New Roman" pitchFamily="18" charset="0"/>
              </a:rPr>
              <a:t> колёс для уменьшения </a:t>
            </a:r>
            <a:r>
              <a:rPr lang="ru-RU" sz="1100" dirty="0" smtClean="0">
                <a:solidFill>
                  <a:srgbClr val="C00000"/>
                </a:solidFill>
                <a:latin typeface="Times New Roman" pitchFamily="18" charset="0"/>
                <a:cs typeface="Times New Roman" pitchFamily="18" charset="0"/>
              </a:rPr>
              <a:t>трения.</a:t>
            </a:r>
            <a:endParaRPr lang="ru-RU" sz="1100" dirty="0">
              <a:solidFill>
                <a:srgbClr val="C00000"/>
              </a:solidFill>
              <a:latin typeface="Times New Roman" pitchFamily="18" charset="0"/>
              <a:cs typeface="Times New Roman" pitchFamily="18" charset="0"/>
            </a:endParaRPr>
          </a:p>
        </p:txBody>
      </p:sp>
      <p:sp>
        <p:nvSpPr>
          <p:cNvPr id="7" name="Скругленная прямоугольная выноска 6"/>
          <p:cNvSpPr/>
          <p:nvPr/>
        </p:nvSpPr>
        <p:spPr>
          <a:xfrm>
            <a:off x="285720" y="3429000"/>
            <a:ext cx="3071834" cy="1038582"/>
          </a:xfrm>
          <a:prstGeom prst="wedgeRoundRectCallout">
            <a:avLst>
              <a:gd name="adj1" fmla="val -35259"/>
              <a:gd name="adj2" fmla="val 62500"/>
              <a:gd name="adj3" fmla="val 16667"/>
            </a:avLst>
          </a:prstGeom>
          <a:solidFill>
            <a:srgbClr val="92D050"/>
          </a:solidFill>
          <a:ln>
            <a:noFill/>
          </a:ln>
          <a:effectLst/>
        </p:spPr>
        <p:txBody>
          <a:bodyPr wrap="square">
            <a:spAutoFit/>
          </a:bodyPr>
          <a:lstStyle/>
          <a:p>
            <a:r>
              <a:rPr lang="ru-RU" sz="1100" dirty="0">
                <a:solidFill>
                  <a:srgbClr val="C00000"/>
                </a:solidFill>
                <a:latin typeface="Times New Roman" pitchFamily="18" charset="0"/>
                <a:cs typeface="Times New Roman" pitchFamily="18" charset="0"/>
              </a:rPr>
              <a:t>Берёзовый сок идёт на приготовление разных напитков. Крупная берёза может дать в сутки больше одного ведра сока. Сок иногда </a:t>
            </a:r>
            <a:r>
              <a:rPr lang="ru-RU" sz="1100" dirty="0" smtClean="0">
                <a:solidFill>
                  <a:srgbClr val="C00000"/>
                </a:solidFill>
                <a:latin typeface="Times New Roman" pitchFamily="18" charset="0"/>
                <a:cs typeface="Times New Roman" pitchFamily="18" charset="0"/>
              </a:rPr>
              <a:t>консервируют. </a:t>
            </a:r>
            <a:r>
              <a:rPr lang="ru-RU" sz="1100" dirty="0">
                <a:solidFill>
                  <a:srgbClr val="C00000"/>
                </a:solidFill>
                <a:latin typeface="Times New Roman" pitchFamily="18" charset="0"/>
                <a:cs typeface="Times New Roman" pitchFamily="18" charset="0"/>
              </a:rPr>
              <a:t>Упаренный берёзовый сок применяют для весенней подкормки </a:t>
            </a:r>
            <a:r>
              <a:rPr lang="ru-RU" sz="1100" dirty="0" smtClean="0">
                <a:solidFill>
                  <a:srgbClr val="C00000"/>
                </a:solidFill>
                <a:latin typeface="Times New Roman" pitchFamily="18" charset="0"/>
                <a:cs typeface="Times New Roman" pitchFamily="18" charset="0"/>
              </a:rPr>
              <a:t>пчёл.</a:t>
            </a:r>
            <a:endParaRPr lang="ru-RU" sz="1100" dirty="0">
              <a:solidFill>
                <a:srgbClr val="C00000"/>
              </a:solidFill>
              <a:latin typeface="Times New Roman" pitchFamily="18" charset="0"/>
              <a:cs typeface="Times New Roman" pitchFamily="18" charset="0"/>
            </a:endParaRPr>
          </a:p>
        </p:txBody>
      </p:sp>
      <p:sp>
        <p:nvSpPr>
          <p:cNvPr id="12" name="Блок-схема: процесс 11"/>
          <p:cNvSpPr/>
          <p:nvPr/>
        </p:nvSpPr>
        <p:spPr>
          <a:xfrm>
            <a:off x="285720" y="142852"/>
            <a:ext cx="1785950" cy="428628"/>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latin typeface="Times New Roman" pitchFamily="18" charset="0"/>
                <a:cs typeface="Times New Roman" pitchFamily="18" charset="0"/>
              </a:rPr>
              <a:t>ПУНКТ №1</a:t>
            </a:r>
            <a:endParaRPr lang="ru-RU" dirty="0">
              <a:solidFill>
                <a:srgbClr val="C00000"/>
              </a:solidFill>
              <a:latin typeface="Times New Roman" pitchFamily="18" charset="0"/>
              <a:cs typeface="Times New Roman" pitchFamily="18" charset="0"/>
            </a:endParaRPr>
          </a:p>
        </p:txBody>
      </p:sp>
      <p:pic>
        <p:nvPicPr>
          <p:cNvPr id="13" name="Рисунок 12" descr="2-2.jpg"/>
          <p:cNvPicPr>
            <a:picLocks noChangeAspect="1"/>
          </p:cNvPicPr>
          <p:nvPr/>
        </p:nvPicPr>
        <p:blipFill>
          <a:blip r:embed="rId6" cstate="print"/>
          <a:stretch>
            <a:fillRect/>
          </a:stretch>
        </p:blipFill>
        <p:spPr>
          <a:xfrm>
            <a:off x="0" y="5760977"/>
            <a:ext cx="772945" cy="1097023"/>
          </a:xfrm>
          <a:prstGeom prst="rect">
            <a:avLst/>
          </a:prstGeom>
        </p:spPr>
      </p:pic>
      <p:pic>
        <p:nvPicPr>
          <p:cNvPr id="2054" name="Picture 6" descr="https://upload.wikimedia.org/wikipedia/commons/thumb/4/47/Birch_tar_soap.jpg/220px-Birch_tar_soap.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286644" y="5286388"/>
            <a:ext cx="1667048" cy="13747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91527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sz="1400" dirty="0"/>
          </a:p>
        </p:txBody>
      </p:sp>
      <p:pic>
        <p:nvPicPr>
          <p:cNvPr id="3" name="Рисунок 2" descr="klever-lugovoj.jpg"/>
          <p:cNvPicPr>
            <a:picLocks noChangeAspect="1"/>
          </p:cNvPicPr>
          <p:nvPr/>
        </p:nvPicPr>
        <p:blipFill>
          <a:blip r:embed="rId2"/>
          <a:stretch>
            <a:fillRect/>
          </a:stretch>
        </p:blipFill>
        <p:spPr>
          <a:xfrm>
            <a:off x="6429388" y="142852"/>
            <a:ext cx="2543175" cy="2038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klever-kak-simvol.jpg"/>
          <p:cNvPicPr>
            <a:picLocks noChangeAspect="1"/>
          </p:cNvPicPr>
          <p:nvPr/>
        </p:nvPicPr>
        <p:blipFill>
          <a:blip r:embed="rId3"/>
          <a:stretch>
            <a:fillRect/>
          </a:stretch>
        </p:blipFill>
        <p:spPr>
          <a:xfrm>
            <a:off x="6500826" y="5143512"/>
            <a:ext cx="2424445" cy="1576388"/>
          </a:xfrm>
          <a:prstGeom prst="rect">
            <a:avLst/>
          </a:prstGeom>
          <a:ln>
            <a:solidFill>
              <a:srgbClr val="0070C0"/>
            </a:solidFill>
          </a:ln>
          <a:effectLst>
            <a:glow rad="139700">
              <a:schemeClr val="accent6">
                <a:satMod val="175000"/>
                <a:alpha val="40000"/>
              </a:schemeClr>
            </a:glow>
          </a:effectLst>
        </p:spPr>
      </p:pic>
      <p:sp>
        <p:nvSpPr>
          <p:cNvPr id="5" name="Скругленная прямоугольная выноска 4"/>
          <p:cNvSpPr/>
          <p:nvPr/>
        </p:nvSpPr>
        <p:spPr>
          <a:xfrm>
            <a:off x="1071538" y="4429132"/>
            <a:ext cx="2286016" cy="2214578"/>
          </a:xfrm>
          <a:prstGeom prst="wedgeRoundRectCallout">
            <a:avLst>
              <a:gd name="adj1" fmla="val -69003"/>
              <a:gd name="adj2" fmla="val -10481"/>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C00000"/>
                </a:solidFill>
                <a:latin typeface="Times New Roman" pitchFamily="18" charset="0"/>
                <a:cs typeface="Times New Roman" pitchFamily="18" charset="0"/>
              </a:rPr>
              <a:t>Часто современные люди носят украшения с изображением четырехлистного клевера, потому что он считается символом везения. </a:t>
            </a:r>
            <a:endParaRPr lang="ru-RU" sz="1400" dirty="0">
              <a:solidFill>
                <a:srgbClr val="C00000"/>
              </a:solidFill>
              <a:latin typeface="Times New Roman" pitchFamily="18" charset="0"/>
              <a:cs typeface="Times New Roman" pitchFamily="18" charset="0"/>
            </a:endParaRPr>
          </a:p>
        </p:txBody>
      </p:sp>
      <p:sp>
        <p:nvSpPr>
          <p:cNvPr id="6" name="Скругленная прямоугольная выноска 5"/>
          <p:cNvSpPr/>
          <p:nvPr/>
        </p:nvSpPr>
        <p:spPr>
          <a:xfrm>
            <a:off x="6429388" y="2214554"/>
            <a:ext cx="2286016" cy="2714644"/>
          </a:xfrm>
          <a:prstGeom prst="wedgeRoundRectCallout">
            <a:avLst>
              <a:gd name="adj1" fmla="val 21747"/>
              <a:gd name="adj2" fmla="val -50704"/>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ая прямоугольная выноска 6"/>
          <p:cNvSpPr/>
          <p:nvPr/>
        </p:nvSpPr>
        <p:spPr>
          <a:xfrm>
            <a:off x="500034" y="857232"/>
            <a:ext cx="2857520" cy="3357586"/>
          </a:xfrm>
          <a:prstGeom prst="wedgeRoundRectCallout">
            <a:avLst>
              <a:gd name="adj1" fmla="val -63657"/>
              <a:gd name="adj2" fmla="val 62069"/>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ая прямоугольная выноска 7"/>
          <p:cNvSpPr/>
          <p:nvPr/>
        </p:nvSpPr>
        <p:spPr>
          <a:xfrm>
            <a:off x="3428992" y="1071546"/>
            <a:ext cx="2928958" cy="5643602"/>
          </a:xfrm>
          <a:prstGeom prst="wedgeRoundRectCallout">
            <a:avLst>
              <a:gd name="adj1" fmla="val -17311"/>
              <a:gd name="adj2" fmla="val 5011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Лента лицом вверх 8"/>
          <p:cNvSpPr/>
          <p:nvPr/>
        </p:nvSpPr>
        <p:spPr>
          <a:xfrm>
            <a:off x="3357554" y="357166"/>
            <a:ext cx="3000396" cy="612648"/>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C00000"/>
                </a:solidFill>
                <a:latin typeface="Times New Roman" pitchFamily="18" charset="0"/>
                <a:cs typeface="Times New Roman" pitchFamily="18" charset="0"/>
              </a:rPr>
              <a:t>Клевер</a:t>
            </a:r>
            <a:endParaRPr lang="ru-RU" sz="2800" dirty="0">
              <a:solidFill>
                <a:srgbClr val="C00000"/>
              </a:solidFill>
              <a:latin typeface="Times New Roman" pitchFamily="18" charset="0"/>
              <a:cs typeface="Times New Roman" pitchFamily="18" charset="0"/>
            </a:endParaRPr>
          </a:p>
        </p:txBody>
      </p:sp>
      <p:sp>
        <p:nvSpPr>
          <p:cNvPr id="10" name="Блок-схема: процесс 9"/>
          <p:cNvSpPr/>
          <p:nvPr/>
        </p:nvSpPr>
        <p:spPr>
          <a:xfrm>
            <a:off x="357158" y="285728"/>
            <a:ext cx="1785950" cy="428628"/>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latin typeface="Times New Roman" pitchFamily="18" charset="0"/>
                <a:cs typeface="Times New Roman" pitchFamily="18" charset="0"/>
              </a:rPr>
              <a:t>ПУНКТ № 2</a:t>
            </a:r>
            <a:endParaRPr lang="ru-RU" dirty="0">
              <a:solidFill>
                <a:srgbClr val="C00000"/>
              </a:solidFill>
              <a:latin typeface="Times New Roman" pitchFamily="18" charset="0"/>
              <a:cs typeface="Times New Roman" pitchFamily="18" charset="0"/>
            </a:endParaRPr>
          </a:p>
        </p:txBody>
      </p:sp>
      <p:sp>
        <p:nvSpPr>
          <p:cNvPr id="11" name="Прямоугольник 10"/>
          <p:cNvSpPr/>
          <p:nvPr/>
        </p:nvSpPr>
        <p:spPr>
          <a:xfrm>
            <a:off x="3500430" y="1000108"/>
            <a:ext cx="2928958" cy="5863144"/>
          </a:xfrm>
          <a:prstGeom prst="rect">
            <a:avLst/>
          </a:prstGeom>
        </p:spPr>
        <p:txBody>
          <a:bodyPr wrap="square">
            <a:spAutoFit/>
          </a:bodyPr>
          <a:lstStyle/>
          <a:p>
            <a:endParaRPr lang="ru-RU" sz="1400" b="1" dirty="0" smtClean="0">
              <a:solidFill>
                <a:srgbClr val="C00000"/>
              </a:solidFill>
              <a:latin typeface="Times New Roman" pitchFamily="18" charset="0"/>
              <a:cs typeface="Times New Roman" pitchFamily="18" charset="0"/>
            </a:endParaRPr>
          </a:p>
          <a:p>
            <a:r>
              <a:rPr lang="ru-RU" sz="1400" b="1" dirty="0" smtClean="0">
                <a:solidFill>
                  <a:srgbClr val="C00000"/>
                </a:solidFill>
                <a:latin typeface="Times New Roman" pitchFamily="18" charset="0"/>
                <a:cs typeface="Times New Roman" pitchFamily="18" charset="0"/>
              </a:rPr>
              <a:t>Клевер луговой (</a:t>
            </a:r>
            <a:r>
              <a:rPr lang="ru-RU" sz="1400" b="1" dirty="0" err="1" smtClean="0">
                <a:solidFill>
                  <a:srgbClr val="C00000"/>
                </a:solidFill>
                <a:latin typeface="Times New Roman" pitchFamily="18" charset="0"/>
                <a:cs typeface="Times New Roman" pitchFamily="18" charset="0"/>
              </a:rPr>
              <a:t>Trifolium</a:t>
            </a:r>
            <a:r>
              <a:rPr lang="ru-RU" sz="1400" b="1" dirty="0" smtClean="0">
                <a:solidFill>
                  <a:srgbClr val="C00000"/>
                </a:solidFill>
                <a:latin typeface="Times New Roman" pitchFamily="18" charset="0"/>
                <a:cs typeface="Times New Roman" pitchFamily="18" charset="0"/>
              </a:rPr>
              <a:t> </a:t>
            </a:r>
            <a:r>
              <a:rPr lang="ru-RU" sz="1400" b="1" dirty="0" err="1" smtClean="0">
                <a:solidFill>
                  <a:srgbClr val="C00000"/>
                </a:solidFill>
                <a:latin typeface="Times New Roman" pitchFamily="18" charset="0"/>
                <a:cs typeface="Times New Roman" pitchFamily="18" charset="0"/>
              </a:rPr>
              <a:t>praténse</a:t>
            </a:r>
            <a:r>
              <a:rPr lang="ru-RU" sz="1400" b="1" dirty="0" smtClean="0">
                <a:solidFill>
                  <a:srgbClr val="C00000"/>
                </a:solidFill>
                <a:latin typeface="Times New Roman" pitchFamily="18" charset="0"/>
                <a:cs typeface="Times New Roman" pitchFamily="18" charset="0"/>
              </a:rPr>
              <a:t>)</a:t>
            </a:r>
            <a:r>
              <a:rPr lang="ru-RU" sz="1400" dirty="0" smtClean="0">
                <a:solidFill>
                  <a:srgbClr val="C00000"/>
                </a:solidFill>
                <a:latin typeface="Times New Roman" pitchFamily="18" charset="0"/>
                <a:cs typeface="Times New Roman" pitchFamily="18" charset="0"/>
              </a:rPr>
              <a:t> — другие названия: </a:t>
            </a:r>
            <a:r>
              <a:rPr lang="ru-RU" sz="1400" dirty="0" err="1" smtClean="0">
                <a:solidFill>
                  <a:srgbClr val="C00000"/>
                </a:solidFill>
                <a:latin typeface="Times New Roman" pitchFamily="18" charset="0"/>
                <a:cs typeface="Times New Roman" pitchFamily="18" charset="0"/>
              </a:rPr>
              <a:t>трехлистник</a:t>
            </a:r>
            <a:r>
              <a:rPr lang="ru-RU" sz="1400" dirty="0" smtClean="0">
                <a:solidFill>
                  <a:srgbClr val="C00000"/>
                </a:solidFill>
                <a:latin typeface="Times New Roman" pitchFamily="18" charset="0"/>
                <a:cs typeface="Times New Roman" pitchFamily="18" charset="0"/>
              </a:rPr>
              <a:t> луговой, </a:t>
            </a:r>
            <a:r>
              <a:rPr lang="ru-RU" sz="1400" dirty="0" err="1" smtClean="0">
                <a:solidFill>
                  <a:srgbClr val="C00000"/>
                </a:solidFill>
                <a:latin typeface="Times New Roman" pitchFamily="18" charset="0"/>
                <a:cs typeface="Times New Roman" pitchFamily="18" charset="0"/>
              </a:rPr>
              <a:t>дятина</a:t>
            </a:r>
            <a:r>
              <a:rPr lang="ru-RU" sz="1400" dirty="0" smtClean="0">
                <a:solidFill>
                  <a:srgbClr val="C00000"/>
                </a:solidFill>
                <a:latin typeface="Times New Roman" pitchFamily="18" charset="0"/>
                <a:cs typeface="Times New Roman" pitchFamily="18" charset="0"/>
              </a:rPr>
              <a:t>, </a:t>
            </a:r>
            <a:r>
              <a:rPr lang="ru-RU" sz="1400" dirty="0" err="1" smtClean="0">
                <a:solidFill>
                  <a:srgbClr val="C00000"/>
                </a:solidFill>
                <a:latin typeface="Times New Roman" pitchFamily="18" charset="0"/>
                <a:cs typeface="Times New Roman" pitchFamily="18" charset="0"/>
              </a:rPr>
              <a:t>конюшина</a:t>
            </a:r>
            <a:r>
              <a:rPr lang="ru-RU" sz="1400" dirty="0" smtClean="0">
                <a:solidFill>
                  <a:srgbClr val="C00000"/>
                </a:solidFill>
                <a:latin typeface="Times New Roman" pitchFamily="18" charset="0"/>
                <a:cs typeface="Times New Roman" pitchFamily="18" charset="0"/>
              </a:rPr>
              <a:t> —  относится к семейству бобовых. </a:t>
            </a:r>
          </a:p>
          <a:p>
            <a:r>
              <a:rPr lang="ru-RU" sz="1400" dirty="0" smtClean="0">
                <a:solidFill>
                  <a:srgbClr val="C00000"/>
                </a:solidFill>
                <a:latin typeface="Times New Roman" pitchFamily="18" charset="0"/>
                <a:cs typeface="Times New Roman" pitchFamily="18" charset="0"/>
              </a:rPr>
              <a:t>Многолетнее  травянистое растение со стержневым, сильно разветвленным корнем. Стебли – разветвленные, </a:t>
            </a:r>
            <a:r>
              <a:rPr lang="ru-RU" sz="1400" dirty="0" err="1" smtClean="0">
                <a:solidFill>
                  <a:srgbClr val="C00000"/>
                </a:solidFill>
                <a:latin typeface="Times New Roman" pitchFamily="18" charset="0"/>
                <a:cs typeface="Times New Roman" pitchFamily="18" charset="0"/>
              </a:rPr>
              <a:t>прямовосходящие</a:t>
            </a:r>
            <a:r>
              <a:rPr lang="ru-RU" sz="1400" dirty="0" smtClean="0">
                <a:solidFill>
                  <a:srgbClr val="C00000"/>
                </a:solidFill>
                <a:latin typeface="Times New Roman" pitchFamily="18" charset="0"/>
                <a:cs typeface="Times New Roman" pitchFamily="18" charset="0"/>
              </a:rPr>
              <a:t> в виде обильного пучка; листья  – в виде трилистника, закрепленного на длинном черешке,  форма яйцевидная, по краям мелкозубчатые, верхняя поверхность голая, зеленая с беловатым пятном , прилистники заостренные, суженные, на ночь листочки складываются вместе; цветы – лилово-красные или бледно-лиловые, собраны в круглые головки – соцветия, расположенные по 1..2 на верху стебля и окруженные снизу верхушечными листьями с прилистниками.</a:t>
            </a:r>
          </a:p>
          <a:p>
            <a:endParaRPr lang="ru-RU" sz="1100" dirty="0"/>
          </a:p>
        </p:txBody>
      </p:sp>
      <p:sp>
        <p:nvSpPr>
          <p:cNvPr id="1025" name="Rectangle 1"/>
          <p:cNvSpPr>
            <a:spLocks noChangeArrowheads="1"/>
          </p:cNvSpPr>
          <p:nvPr/>
        </p:nvSpPr>
        <p:spPr bwMode="auto">
          <a:xfrm>
            <a:off x="6572264" y="2214554"/>
            <a:ext cx="221457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 давних времен клевер используют как лекарственную траву. Отвары соцветий пьют при головной боли, малярии, простудах, бронхиальной астме, </a:t>
            </a:r>
            <a:r>
              <a:rPr lang="ru-RU" sz="1400" dirty="0" smtClean="0">
                <a:solidFill>
                  <a:srgbClr val="C00000"/>
                </a:solidFill>
                <a:latin typeface="Times New Roman" pitchFamily="18" charset="0"/>
                <a:cs typeface="Times New Roman" pitchFamily="18" charset="0"/>
              </a:rPr>
              <a:t>при низком гемоглобине</a:t>
            </a:r>
            <a: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Примочки из отвара или распаренной головки клевера прикладывают к ожогам и нарывам.</a:t>
            </a:r>
            <a:r>
              <a:rPr lang="ru-RU" sz="1400" dirty="0" smtClean="0">
                <a:solidFill>
                  <a:srgbClr val="C00000"/>
                </a:solidFill>
                <a:latin typeface="Times New Roman" pitchFamily="18" charset="0"/>
                <a:cs typeface="Times New Roman" pitchFamily="18" charset="0"/>
              </a:rPr>
              <a:t> </a:t>
            </a:r>
            <a:endParaRPr kumimoji="0" lang="ru-RU" sz="14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571472" y="1071546"/>
            <a:ext cx="2643206"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kumimoji="0" lang="ru-RU" sz="14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Му</a:t>
            </a:r>
            <a: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 мычит с утра теленок, -</a:t>
            </a:r>
            <a:b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Клевер мне дает силенок.</a:t>
            </a:r>
            <a:b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Без него я на лугу</a:t>
            </a:r>
            <a:b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 денечка не могу.</a:t>
            </a:r>
          </a:p>
          <a:p>
            <a:pPr marL="0" marR="0" lvl="0" indent="0" algn="r" defTabSz="914400" rtl="0" eaLnBrk="1" fontAlgn="base" latinLnBrk="0" hangingPunct="1">
              <a:lnSpc>
                <a:spcPct val="100000"/>
              </a:lnSpc>
              <a:spcBef>
                <a:spcPct val="0"/>
              </a:spcBef>
              <a:spcAft>
                <a:spcPct val="0"/>
              </a:spcAft>
              <a:buClrTx/>
              <a:buSzTx/>
              <a:tabLst/>
            </a:pPr>
            <a: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b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(Н. Тарасов)</a:t>
            </a:r>
          </a:p>
          <a:p>
            <a:pPr marL="0" marR="0" lvl="0" indent="0" algn="l" defTabSz="914400" rtl="0" eaLnBrk="1" fontAlgn="base" latinLnBrk="0" hangingPunct="1">
              <a:lnSpc>
                <a:spcPct val="100000"/>
              </a:lnSpc>
              <a:spcBef>
                <a:spcPct val="0"/>
              </a:spcBef>
              <a:spcAft>
                <a:spcPct val="0"/>
              </a:spcAft>
              <a:buClrTx/>
              <a:buSzTx/>
              <a:tabLst/>
            </a:pPr>
            <a:r>
              <a:rPr lang="ru-RU" sz="1400" dirty="0" smtClean="0">
                <a:solidFill>
                  <a:srgbClr val="C00000"/>
                </a:solidFill>
                <a:latin typeface="Times New Roman" pitchFamily="18" charset="0"/>
                <a:ea typeface="Times New Roman" pitchFamily="18" charset="0"/>
                <a:cs typeface="Times New Roman" pitchFamily="18" charset="0"/>
              </a:rPr>
              <a:t>Загадка</a:t>
            </a:r>
            <a:endPar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tabLst/>
            </a:pPr>
            <a:r>
              <a:rPr lang="ru-RU" sz="1400" dirty="0" smtClean="0">
                <a:solidFill>
                  <a:srgbClr val="C00000"/>
                </a:solidFill>
                <a:latin typeface="Times New Roman" pitchFamily="18" charset="0"/>
                <a:cs typeface="Times New Roman" pitchFamily="18" charset="0"/>
              </a:rPr>
              <a:t>Голодный шмель вздыхает тяжко:</a:t>
            </a:r>
            <a:br>
              <a:rPr lang="ru-RU" sz="1400" dirty="0" smtClean="0">
                <a:solidFill>
                  <a:srgbClr val="C00000"/>
                </a:solidFill>
                <a:latin typeface="Times New Roman" pitchFamily="18" charset="0"/>
                <a:cs typeface="Times New Roman" pitchFamily="18" charset="0"/>
              </a:rPr>
            </a:br>
            <a:r>
              <a:rPr lang="ru-RU" sz="1400" dirty="0" smtClean="0">
                <a:solidFill>
                  <a:srgbClr val="C00000"/>
                </a:solidFill>
                <a:latin typeface="Times New Roman" pitchFamily="18" charset="0"/>
                <a:cs typeface="Times New Roman" pitchFamily="18" charset="0"/>
              </a:rPr>
              <a:t>Поел бы с радостью я кашки.</a:t>
            </a:r>
            <a:br>
              <a:rPr lang="ru-RU" sz="1400" dirty="0" smtClean="0">
                <a:solidFill>
                  <a:srgbClr val="C00000"/>
                </a:solidFill>
                <a:latin typeface="Times New Roman" pitchFamily="18" charset="0"/>
                <a:cs typeface="Times New Roman" pitchFamily="18" charset="0"/>
              </a:rPr>
            </a:br>
            <a:r>
              <a:rPr lang="ru-RU" sz="1400" dirty="0" smtClean="0">
                <a:solidFill>
                  <a:srgbClr val="C00000"/>
                </a:solidFill>
                <a:latin typeface="Times New Roman" pitchFamily="18" charset="0"/>
                <a:cs typeface="Times New Roman" pitchFamily="18" charset="0"/>
              </a:rPr>
              <a:t>Цветов едва коснулся ветер.</a:t>
            </a:r>
            <a:br>
              <a:rPr lang="ru-RU" sz="1400" dirty="0" smtClean="0">
                <a:solidFill>
                  <a:srgbClr val="C00000"/>
                </a:solidFill>
                <a:latin typeface="Times New Roman" pitchFamily="18" charset="0"/>
                <a:cs typeface="Times New Roman" pitchFamily="18" charset="0"/>
              </a:rPr>
            </a:br>
            <a:r>
              <a:rPr lang="ru-RU" sz="1400" dirty="0" smtClean="0">
                <a:solidFill>
                  <a:srgbClr val="C00000"/>
                </a:solidFill>
                <a:latin typeface="Times New Roman" pitchFamily="18" charset="0"/>
                <a:cs typeface="Times New Roman" pitchFamily="18" charset="0"/>
              </a:rPr>
              <a:t>И шмель тот час заметил ...</a:t>
            </a:r>
          </a:p>
          <a:p>
            <a:pPr marL="0" marR="0" lvl="0" indent="0" algn="r" defTabSz="914400" rtl="0" eaLnBrk="1" fontAlgn="base" latinLnBrk="0" hangingPunct="1">
              <a:lnSpc>
                <a:spcPct val="100000"/>
              </a:lnSpc>
              <a:spcBef>
                <a:spcPct val="0"/>
              </a:spcBef>
              <a:spcAft>
                <a:spcPct val="0"/>
              </a:spcAft>
              <a:buClrTx/>
              <a:buSzTx/>
              <a:tabLst/>
            </a:pPr>
            <a:r>
              <a:rPr lang="ru-RU" sz="1400" dirty="0" smtClean="0">
                <a:solidFill>
                  <a:srgbClr val="C00000"/>
                </a:solidFill>
                <a:latin typeface="Times New Roman" pitchFamily="18" charset="0"/>
                <a:cs typeface="Times New Roman" pitchFamily="18" charset="0"/>
              </a:rPr>
              <a:t/>
            </a:r>
            <a:br>
              <a:rPr lang="ru-RU" sz="1400" dirty="0" smtClean="0">
                <a:solidFill>
                  <a:srgbClr val="C00000"/>
                </a:solidFill>
                <a:latin typeface="Times New Roman" pitchFamily="18" charset="0"/>
                <a:cs typeface="Times New Roman" pitchFamily="18" charset="0"/>
              </a:rPr>
            </a:br>
            <a:r>
              <a:rPr lang="ru-RU" sz="1400" dirty="0" smtClean="0">
                <a:solidFill>
                  <a:srgbClr val="C00000"/>
                </a:solidFill>
                <a:latin typeface="Times New Roman" pitchFamily="18" charset="0"/>
                <a:cs typeface="Times New Roman" pitchFamily="18" charset="0"/>
              </a:rPr>
              <a:t>(Клевер)</a:t>
            </a:r>
          </a:p>
          <a:p>
            <a:pPr lvl="1" fontAlgn="base">
              <a:spcBef>
                <a:spcPct val="0"/>
              </a:spcBef>
              <a:spcAft>
                <a:spcPct val="0"/>
              </a:spcAft>
              <a:buFontTx/>
              <a:buChar char="-"/>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Рисунок 14" descr="2-2.jpg"/>
          <p:cNvPicPr>
            <a:picLocks noChangeAspect="1"/>
          </p:cNvPicPr>
          <p:nvPr/>
        </p:nvPicPr>
        <p:blipFill>
          <a:blip r:embed="rId4" cstate="print"/>
          <a:stretch>
            <a:fillRect/>
          </a:stretch>
        </p:blipFill>
        <p:spPr>
          <a:xfrm>
            <a:off x="0" y="5429240"/>
            <a:ext cx="1006681" cy="14287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Лента лицом вверх 2"/>
          <p:cNvSpPr/>
          <p:nvPr/>
        </p:nvSpPr>
        <p:spPr>
          <a:xfrm>
            <a:off x="2786050" y="357166"/>
            <a:ext cx="3643338" cy="612648"/>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C00000"/>
                </a:solidFill>
              </a:rPr>
              <a:t>Тмин</a:t>
            </a:r>
            <a:endParaRPr lang="ru-RU" sz="2800" dirty="0">
              <a:solidFill>
                <a:srgbClr val="C00000"/>
              </a:solidFill>
            </a:endParaRPr>
          </a:p>
        </p:txBody>
      </p:sp>
      <p:sp>
        <p:nvSpPr>
          <p:cNvPr id="4" name="Блок-схема: процесс 3"/>
          <p:cNvSpPr/>
          <p:nvPr/>
        </p:nvSpPr>
        <p:spPr>
          <a:xfrm>
            <a:off x="285720" y="285728"/>
            <a:ext cx="1857388" cy="500066"/>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latin typeface="Times New Roman" pitchFamily="18" charset="0"/>
                <a:cs typeface="Times New Roman" pitchFamily="18" charset="0"/>
              </a:rPr>
              <a:t>ПУНКТ № 14 </a:t>
            </a:r>
            <a:endParaRPr lang="ru-RU" dirty="0">
              <a:solidFill>
                <a:srgbClr val="C00000"/>
              </a:solidFill>
              <a:latin typeface="Times New Roman" pitchFamily="18" charset="0"/>
              <a:cs typeface="Times New Roman" pitchFamily="18" charset="0"/>
            </a:endParaRPr>
          </a:p>
        </p:txBody>
      </p:sp>
      <p:pic>
        <p:nvPicPr>
          <p:cNvPr id="5" name="Рисунок 4" descr="тмин.jpg"/>
          <p:cNvPicPr>
            <a:picLocks noChangeAspect="1"/>
          </p:cNvPicPr>
          <p:nvPr/>
        </p:nvPicPr>
        <p:blipFill>
          <a:blip r:embed="rId2"/>
          <a:stretch>
            <a:fillRect/>
          </a:stretch>
        </p:blipFill>
        <p:spPr>
          <a:xfrm>
            <a:off x="1071538" y="5000637"/>
            <a:ext cx="1873105" cy="1714512"/>
          </a:xfrm>
          <a:prstGeom prst="rect">
            <a:avLst/>
          </a:prstGeom>
          <a:ln>
            <a:noFill/>
          </a:ln>
          <a:effectLst>
            <a:softEdge rad="112500"/>
          </a:effectLst>
        </p:spPr>
      </p:pic>
      <p:pic>
        <p:nvPicPr>
          <p:cNvPr id="6" name="Рисунок 5" descr="тмин-обыкновенный-e1364135280528.jpg"/>
          <p:cNvPicPr>
            <a:picLocks noChangeAspect="1"/>
          </p:cNvPicPr>
          <p:nvPr/>
        </p:nvPicPr>
        <p:blipFill>
          <a:blip r:embed="rId3"/>
          <a:stretch>
            <a:fillRect/>
          </a:stretch>
        </p:blipFill>
        <p:spPr>
          <a:xfrm>
            <a:off x="214281" y="2428868"/>
            <a:ext cx="2643207" cy="2500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2-2.jpg"/>
          <p:cNvPicPr>
            <a:picLocks noChangeAspect="1"/>
          </p:cNvPicPr>
          <p:nvPr/>
        </p:nvPicPr>
        <p:blipFill>
          <a:blip r:embed="rId4" cstate="print"/>
          <a:stretch>
            <a:fillRect/>
          </a:stretch>
        </p:blipFill>
        <p:spPr>
          <a:xfrm>
            <a:off x="0" y="5357826"/>
            <a:ext cx="1056999" cy="1500174"/>
          </a:xfrm>
          <a:prstGeom prst="rect">
            <a:avLst/>
          </a:prstGeom>
        </p:spPr>
      </p:pic>
      <p:sp>
        <p:nvSpPr>
          <p:cNvPr id="9" name="Скругленная прямоугольная выноска 8"/>
          <p:cNvSpPr/>
          <p:nvPr/>
        </p:nvSpPr>
        <p:spPr>
          <a:xfrm>
            <a:off x="3000364" y="1142984"/>
            <a:ext cx="3357586" cy="4857784"/>
          </a:xfrm>
          <a:prstGeom prst="wedgeRoundRectCallout">
            <a:avLst>
              <a:gd name="adj1" fmla="val 57766"/>
              <a:gd name="adj2" fmla="val -31059"/>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b="1" dirty="0" smtClean="0">
              <a:solidFill>
                <a:srgbClr val="C00000"/>
              </a:solidFill>
              <a:latin typeface="Times New Roman" pitchFamily="18" charset="0"/>
              <a:cs typeface="Times New Roman" pitchFamily="18" charset="0"/>
            </a:endParaRPr>
          </a:p>
          <a:p>
            <a:endParaRPr lang="ru-RU" sz="1400" b="1" dirty="0" smtClean="0">
              <a:solidFill>
                <a:srgbClr val="C00000"/>
              </a:solidFill>
              <a:latin typeface="Times New Roman" pitchFamily="18" charset="0"/>
              <a:cs typeface="Times New Roman" pitchFamily="18" charset="0"/>
            </a:endParaRPr>
          </a:p>
          <a:p>
            <a:r>
              <a:rPr lang="ru-RU" sz="1400" b="1" dirty="0" smtClean="0">
                <a:solidFill>
                  <a:srgbClr val="C00000"/>
                </a:solidFill>
                <a:latin typeface="Times New Roman" pitchFamily="18" charset="0"/>
                <a:cs typeface="Times New Roman" pitchFamily="18" charset="0"/>
              </a:rPr>
              <a:t>Тмин обыкновенный</a:t>
            </a:r>
            <a:r>
              <a:rPr lang="ru-RU" sz="1400" dirty="0" smtClean="0">
                <a:solidFill>
                  <a:srgbClr val="C00000"/>
                </a:solidFill>
                <a:latin typeface="Times New Roman" pitchFamily="18" charset="0"/>
                <a:cs typeface="Times New Roman" pitchFamily="18" charset="0"/>
              </a:rPr>
              <a:t> (другое название: дикий анис) – многолетнее, иногда двухлетнее растение семейства зонтичных со стержневым веретенообразным корнем. Стебель – прямой, бороздчатый, высотой 30…80 см,</a:t>
            </a:r>
          </a:p>
          <a:p>
            <a:r>
              <a:rPr lang="ru-RU" sz="1400" dirty="0" smtClean="0">
                <a:solidFill>
                  <a:srgbClr val="C00000"/>
                </a:solidFill>
                <a:latin typeface="Times New Roman" pitchFamily="18" charset="0"/>
                <a:cs typeface="Times New Roman" pitchFamily="18" charset="0"/>
              </a:rPr>
              <a:t>листья – очередные, рассеченные, дважды – </a:t>
            </a:r>
            <a:r>
              <a:rPr lang="ru-RU" sz="1400" dirty="0" err="1" smtClean="0">
                <a:solidFill>
                  <a:srgbClr val="C00000"/>
                </a:solidFill>
                <a:latin typeface="Times New Roman" pitchFamily="18" charset="0"/>
                <a:cs typeface="Times New Roman" pitchFamily="18" charset="0"/>
              </a:rPr>
              <a:t>триждыперистые</a:t>
            </a:r>
            <a:r>
              <a:rPr lang="ru-RU" sz="1400" dirty="0" smtClean="0">
                <a:solidFill>
                  <a:srgbClr val="C00000"/>
                </a:solidFill>
                <a:latin typeface="Times New Roman" pitchFamily="18" charset="0"/>
                <a:cs typeface="Times New Roman" pitchFamily="18" charset="0"/>
              </a:rPr>
              <a:t>, нижние на длинных черешках, средние и верхние – сидячие, доля листа начинается у самого влагалища; цветы мелкие, белые или </a:t>
            </a:r>
            <a:r>
              <a:rPr lang="ru-RU" sz="1400" dirty="0" err="1" smtClean="0">
                <a:solidFill>
                  <a:srgbClr val="C00000"/>
                </a:solidFill>
                <a:latin typeface="Times New Roman" pitchFamily="18" charset="0"/>
                <a:cs typeface="Times New Roman" pitchFamily="18" charset="0"/>
              </a:rPr>
              <a:t>розовые</a:t>
            </a:r>
            <a:r>
              <a:rPr lang="ru-RU" sz="1400" dirty="0" smtClean="0">
                <a:solidFill>
                  <a:srgbClr val="C00000"/>
                </a:solidFill>
                <a:latin typeface="Times New Roman" pitchFamily="18" charset="0"/>
                <a:cs typeface="Times New Roman" pitchFamily="18" charset="0"/>
              </a:rPr>
              <a:t>, собраны в 8…16-лучевые зонтики, без обертки у основания, цветут с мая до половины лета; плоды  — яйцевидной формы, коричневые продолговатые семечки длинной 3…7 мм, распадающиеся на два </a:t>
            </a:r>
            <a:r>
              <a:rPr lang="ru-RU" sz="1400" dirty="0" err="1" smtClean="0">
                <a:solidFill>
                  <a:srgbClr val="C00000"/>
                </a:solidFill>
                <a:latin typeface="Times New Roman" pitchFamily="18" charset="0"/>
                <a:cs typeface="Times New Roman" pitchFamily="18" charset="0"/>
              </a:rPr>
              <a:t>полуплодия</a:t>
            </a:r>
            <a:r>
              <a:rPr lang="ru-RU" sz="1400" dirty="0" smtClean="0">
                <a:solidFill>
                  <a:srgbClr val="C00000"/>
                </a:solidFill>
                <a:latin typeface="Times New Roman" pitchFamily="18" charset="0"/>
                <a:cs typeface="Times New Roman" pitchFamily="18" charset="0"/>
              </a:rPr>
              <a:t>, отличаются сильным ароматом и пряным горьковатым вкусом.</a:t>
            </a:r>
          </a:p>
          <a:p>
            <a:endParaRPr lang="ru-RU" sz="1400" dirty="0" smtClean="0">
              <a:solidFill>
                <a:srgbClr val="C00000"/>
              </a:solidFill>
              <a:latin typeface="Times New Roman" pitchFamily="18" charset="0"/>
              <a:cs typeface="Times New Roman" pitchFamily="18" charset="0"/>
            </a:endParaRPr>
          </a:p>
          <a:p>
            <a:pPr algn="ctr"/>
            <a:endParaRPr lang="ru-RU" dirty="0"/>
          </a:p>
        </p:txBody>
      </p:sp>
      <p:sp>
        <p:nvSpPr>
          <p:cNvPr id="10" name="Скругленная прямоугольная выноска 9"/>
          <p:cNvSpPr/>
          <p:nvPr/>
        </p:nvSpPr>
        <p:spPr>
          <a:xfrm>
            <a:off x="6572264" y="3500438"/>
            <a:ext cx="2343160" cy="3214710"/>
          </a:xfrm>
          <a:prstGeom prst="wedgeRoundRectCallout">
            <a:avLst>
              <a:gd name="adj1" fmla="val -199653"/>
              <a:gd name="adj2" fmla="val 42801"/>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rgbClr val="C00000"/>
                </a:solidFill>
                <a:latin typeface="Times New Roman" pitchFamily="18" charset="0"/>
                <a:cs typeface="Times New Roman" pitchFamily="18" charset="0"/>
              </a:rPr>
              <a:t>Основную ценность представляют семена. В народной медицине семена тмина используются от кашля и удушья, при воспалении бронхов и легких, расстройствах кишечника и болезни желчного пузыря. Известно, что тмин способствует возбуждению аппетита.</a:t>
            </a:r>
            <a:r>
              <a:rPr lang="ru-RU" sz="1400" dirty="0" smtClean="0"/>
              <a:t> </a:t>
            </a:r>
            <a:r>
              <a:rPr lang="ru-RU" sz="1400" dirty="0" smtClean="0">
                <a:solidFill>
                  <a:srgbClr val="C00000"/>
                </a:solidFill>
                <a:latin typeface="Times New Roman" pitchFamily="18" charset="0"/>
                <a:cs typeface="Times New Roman" pitchFamily="18" charset="0"/>
              </a:rPr>
              <a:t>Лечение тмином показано при паразитах.</a:t>
            </a:r>
            <a:endParaRPr lang="ru-RU" sz="1400" dirty="0">
              <a:solidFill>
                <a:srgbClr val="C00000"/>
              </a:solidFill>
              <a:latin typeface="Times New Roman" pitchFamily="18" charset="0"/>
              <a:cs typeface="Times New Roman" pitchFamily="18" charset="0"/>
            </a:endParaRPr>
          </a:p>
        </p:txBody>
      </p:sp>
      <p:sp>
        <p:nvSpPr>
          <p:cNvPr id="11" name="Скругленная прямоугольная выноска 10"/>
          <p:cNvSpPr/>
          <p:nvPr/>
        </p:nvSpPr>
        <p:spPr>
          <a:xfrm>
            <a:off x="285720" y="1071546"/>
            <a:ext cx="2571768" cy="1143008"/>
          </a:xfrm>
          <a:prstGeom prst="wedgeRoundRectCallout">
            <a:avLst>
              <a:gd name="adj1" fmla="val -1030"/>
              <a:gd name="adj2" fmla="val 72681"/>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C00000"/>
                </a:solidFill>
                <a:latin typeface="Times New Roman" pitchFamily="18" charset="0"/>
                <a:cs typeface="Times New Roman" pitchFamily="18" charset="0"/>
              </a:rPr>
              <a:t>Трава – сродни петрушке, </a:t>
            </a:r>
          </a:p>
          <a:p>
            <a:pPr algn="ctr"/>
            <a:r>
              <a:rPr lang="ru-RU" sz="1400" dirty="0" smtClean="0">
                <a:solidFill>
                  <a:srgbClr val="C00000"/>
                </a:solidFill>
                <a:latin typeface="Times New Roman" pitchFamily="18" charset="0"/>
                <a:cs typeface="Times New Roman" pitchFamily="18" charset="0"/>
              </a:rPr>
              <a:t>Зонтик на макушке,</a:t>
            </a:r>
          </a:p>
          <a:p>
            <a:pPr algn="ctr"/>
            <a:r>
              <a:rPr lang="ru-RU" sz="1400" dirty="0" smtClean="0">
                <a:solidFill>
                  <a:srgbClr val="C00000"/>
                </a:solidFill>
                <a:latin typeface="Times New Roman" pitchFamily="18" charset="0"/>
                <a:cs typeface="Times New Roman" pitchFamily="18" charset="0"/>
              </a:rPr>
              <a:t>Нужна та травка пекарю,</a:t>
            </a:r>
          </a:p>
          <a:p>
            <a:pPr algn="ctr"/>
            <a:r>
              <a:rPr lang="ru-RU" sz="1400" dirty="0" smtClean="0">
                <a:solidFill>
                  <a:srgbClr val="C00000"/>
                </a:solidFill>
                <a:latin typeface="Times New Roman" pitchFamily="18" charset="0"/>
                <a:cs typeface="Times New Roman" pitchFamily="18" charset="0"/>
              </a:rPr>
              <a:t>А так же и аптекарю.</a:t>
            </a:r>
          </a:p>
          <a:p>
            <a:pPr algn="r"/>
            <a:r>
              <a:rPr lang="ru-RU" sz="1400" dirty="0" smtClean="0">
                <a:solidFill>
                  <a:srgbClr val="C00000"/>
                </a:solidFill>
                <a:latin typeface="Times New Roman" pitchFamily="18" charset="0"/>
                <a:cs typeface="Times New Roman" pitchFamily="18" charset="0"/>
              </a:rPr>
              <a:t>(Тмин) </a:t>
            </a:r>
            <a:endParaRPr lang="ru-RU" sz="1400" dirty="0">
              <a:solidFill>
                <a:srgbClr val="C00000"/>
              </a:solidFill>
              <a:latin typeface="Times New Roman" pitchFamily="18" charset="0"/>
              <a:cs typeface="Times New Roman" pitchFamily="18" charset="0"/>
            </a:endParaRPr>
          </a:p>
        </p:txBody>
      </p:sp>
      <p:pic>
        <p:nvPicPr>
          <p:cNvPr id="12" name="Рисунок 11" descr="tmin_obyknovennyy_4_26140239.jpg"/>
          <p:cNvPicPr>
            <a:picLocks noChangeAspect="1"/>
          </p:cNvPicPr>
          <p:nvPr/>
        </p:nvPicPr>
        <p:blipFill>
          <a:blip r:embed="rId5" cstate="print"/>
          <a:stretch>
            <a:fillRect/>
          </a:stretch>
        </p:blipFill>
        <p:spPr>
          <a:xfrm>
            <a:off x="6643702" y="357166"/>
            <a:ext cx="2281607" cy="296484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ая прямоугольная выноска 8"/>
          <p:cNvSpPr/>
          <p:nvPr/>
        </p:nvSpPr>
        <p:spPr>
          <a:xfrm>
            <a:off x="857224" y="2357430"/>
            <a:ext cx="1143008" cy="1571636"/>
          </a:xfrm>
          <a:prstGeom prst="wedgeRoundRectCallout">
            <a:avLst>
              <a:gd name="adj1" fmla="val -51213"/>
              <a:gd name="adj2" fmla="val 6250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rgbClr val="C00000"/>
              </a:solidFill>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endParaRPr lang="ru-RU" dirty="0"/>
          </a:p>
        </p:txBody>
      </p:sp>
      <p:sp>
        <p:nvSpPr>
          <p:cNvPr id="3" name="Лента лицом вверх 2"/>
          <p:cNvSpPr/>
          <p:nvPr/>
        </p:nvSpPr>
        <p:spPr>
          <a:xfrm>
            <a:off x="2928926" y="285728"/>
            <a:ext cx="3643338" cy="612648"/>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C00000"/>
                </a:solidFill>
                <a:latin typeface="Times New Roman" pitchFamily="18" charset="0"/>
                <a:cs typeface="Times New Roman" pitchFamily="18" charset="0"/>
              </a:rPr>
              <a:t>Бадан</a:t>
            </a:r>
            <a:endParaRPr lang="ru-RU" sz="2800" dirty="0">
              <a:solidFill>
                <a:srgbClr val="C00000"/>
              </a:solidFill>
              <a:latin typeface="Times New Roman" pitchFamily="18" charset="0"/>
              <a:cs typeface="Times New Roman" pitchFamily="18" charset="0"/>
            </a:endParaRPr>
          </a:p>
        </p:txBody>
      </p:sp>
      <p:sp>
        <p:nvSpPr>
          <p:cNvPr id="4" name="Блок-схема: процесс 3"/>
          <p:cNvSpPr/>
          <p:nvPr/>
        </p:nvSpPr>
        <p:spPr>
          <a:xfrm>
            <a:off x="214282" y="142852"/>
            <a:ext cx="1857388" cy="500066"/>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latin typeface="Times New Roman" pitchFamily="18" charset="0"/>
                <a:cs typeface="Times New Roman" pitchFamily="18" charset="0"/>
              </a:rPr>
              <a:t>ПУНКТ № 21 </a:t>
            </a:r>
            <a:endParaRPr lang="ru-RU" dirty="0">
              <a:solidFill>
                <a:srgbClr val="C00000"/>
              </a:solidFill>
              <a:latin typeface="Times New Roman" pitchFamily="18" charset="0"/>
              <a:cs typeface="Times New Roman" pitchFamily="18" charset="0"/>
            </a:endParaRPr>
          </a:p>
        </p:txBody>
      </p:sp>
      <p:pic>
        <p:nvPicPr>
          <p:cNvPr id="5" name="Рисунок 4" descr="badan-sostav.jpg"/>
          <p:cNvPicPr>
            <a:picLocks noChangeAspect="1"/>
          </p:cNvPicPr>
          <p:nvPr/>
        </p:nvPicPr>
        <p:blipFill>
          <a:blip r:embed="rId2"/>
          <a:stretch>
            <a:fillRect/>
          </a:stretch>
        </p:blipFill>
        <p:spPr>
          <a:xfrm>
            <a:off x="6715140" y="1000108"/>
            <a:ext cx="2286016" cy="2038731"/>
          </a:xfrm>
          <a:prstGeom prst="rect">
            <a:avLst/>
          </a:prstGeom>
        </p:spPr>
      </p:pic>
      <p:pic>
        <p:nvPicPr>
          <p:cNvPr id="6" name="Рисунок 5" descr="2-2.jpg"/>
          <p:cNvPicPr>
            <a:picLocks noChangeAspect="1"/>
          </p:cNvPicPr>
          <p:nvPr/>
        </p:nvPicPr>
        <p:blipFill>
          <a:blip r:embed="rId3" cstate="print"/>
          <a:stretch>
            <a:fillRect/>
          </a:stretch>
        </p:blipFill>
        <p:spPr>
          <a:xfrm>
            <a:off x="0" y="5429264"/>
            <a:ext cx="1006664" cy="1428736"/>
          </a:xfrm>
          <a:prstGeom prst="rect">
            <a:avLst/>
          </a:prstGeom>
        </p:spPr>
      </p:pic>
      <p:sp>
        <p:nvSpPr>
          <p:cNvPr id="7" name="Скругленная прямоугольная выноска 6"/>
          <p:cNvSpPr/>
          <p:nvPr/>
        </p:nvSpPr>
        <p:spPr>
          <a:xfrm>
            <a:off x="2571736" y="1000108"/>
            <a:ext cx="4071966" cy="2143140"/>
          </a:xfrm>
          <a:prstGeom prst="wedgeRoundRectCallout">
            <a:avLst>
              <a:gd name="adj1" fmla="val 4245"/>
              <a:gd name="adj2" fmla="val 6857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300" dirty="0" smtClean="0">
              <a:solidFill>
                <a:srgbClr val="C00000"/>
              </a:solidFill>
              <a:latin typeface="Times New Roman" pitchFamily="18" charset="0"/>
              <a:cs typeface="Times New Roman" pitchFamily="18" charset="0"/>
            </a:endParaRPr>
          </a:p>
          <a:p>
            <a:r>
              <a:rPr lang="ru-RU" sz="1300" dirty="0" smtClean="0">
                <a:solidFill>
                  <a:srgbClr val="C00000"/>
                </a:solidFill>
                <a:latin typeface="Times New Roman" pitchFamily="18" charset="0"/>
                <a:cs typeface="Times New Roman" pitchFamily="18" charset="0"/>
              </a:rPr>
              <a:t>Бадан  (</a:t>
            </a:r>
            <a:r>
              <a:rPr lang="ru-RU" sz="1300" dirty="0" err="1" smtClean="0">
                <a:solidFill>
                  <a:srgbClr val="C00000"/>
                </a:solidFill>
                <a:latin typeface="Times New Roman" pitchFamily="18" charset="0"/>
                <a:cs typeface="Times New Roman" pitchFamily="18" charset="0"/>
              </a:rPr>
              <a:t>бергения</a:t>
            </a:r>
            <a:r>
              <a:rPr lang="ru-RU" sz="1300" dirty="0" smtClean="0">
                <a:solidFill>
                  <a:srgbClr val="C00000"/>
                </a:solidFill>
                <a:latin typeface="Times New Roman" pitchFamily="18" charset="0"/>
                <a:cs typeface="Times New Roman" pitchFamily="18" charset="0"/>
              </a:rPr>
              <a:t>) - многолетнее растение, которое относится к семейству камнеломковых. Имеет толстое, почти горизонтальное корневище и крупные кожистые блестящие листья, краснеющие к осени. </a:t>
            </a:r>
            <a:r>
              <a:rPr lang="ru-RU" sz="1300" dirty="0" err="1" smtClean="0">
                <a:solidFill>
                  <a:srgbClr val="C00000"/>
                </a:solidFill>
                <a:latin typeface="Times New Roman" pitchFamily="18" charset="0"/>
                <a:cs typeface="Times New Roman" pitchFamily="18" charset="0"/>
              </a:rPr>
              <a:t>Розовые</a:t>
            </a:r>
            <a:r>
              <a:rPr lang="ru-RU" sz="1300" dirty="0" smtClean="0">
                <a:solidFill>
                  <a:srgbClr val="C00000"/>
                </a:solidFill>
                <a:latin typeface="Times New Roman" pitchFamily="18" charset="0"/>
                <a:cs typeface="Times New Roman" pitchFamily="18" charset="0"/>
              </a:rPr>
              <a:t> цветки растения бадан по описанию похожи на колокольчики, они собраны на верхушке невысоких стеблей в плотные соцветия. Плод — коробочка с многочисленными мелкими черными семенами. Высота растения 25-40 см.</a:t>
            </a:r>
          </a:p>
          <a:p>
            <a:r>
              <a:rPr lang="ru-RU" sz="1300" dirty="0" smtClean="0">
                <a:solidFill>
                  <a:srgbClr val="C00000"/>
                </a:solidFill>
                <a:latin typeface="Times New Roman" pitchFamily="18" charset="0"/>
                <a:cs typeface="Times New Roman" pitchFamily="18" charset="0"/>
              </a:rPr>
              <a:t>Цветет он в мае.</a:t>
            </a:r>
            <a:endParaRPr lang="ru-RU" sz="1300" dirty="0" smtClean="0"/>
          </a:p>
          <a:p>
            <a:r>
              <a:rPr lang="ru-RU" sz="1300" dirty="0" smtClean="0">
                <a:solidFill>
                  <a:srgbClr val="C00000"/>
                </a:solidFill>
                <a:latin typeface="Times New Roman" pitchFamily="18" charset="0"/>
                <a:cs typeface="Times New Roman" pitchFamily="18" charset="0"/>
              </a:rPr>
              <a:t>  </a:t>
            </a:r>
            <a:endParaRPr lang="ru-RU" sz="1300" dirty="0">
              <a:solidFill>
                <a:srgbClr val="C00000"/>
              </a:solidFill>
              <a:latin typeface="Times New Roman" pitchFamily="18" charset="0"/>
              <a:cs typeface="Times New Roman" pitchFamily="18" charset="0"/>
            </a:endParaRPr>
          </a:p>
        </p:txBody>
      </p:sp>
      <p:sp>
        <p:nvSpPr>
          <p:cNvPr id="8" name="Скругленная прямоугольная выноска 7"/>
          <p:cNvSpPr/>
          <p:nvPr/>
        </p:nvSpPr>
        <p:spPr>
          <a:xfrm>
            <a:off x="142844" y="785794"/>
            <a:ext cx="2357454" cy="4572032"/>
          </a:xfrm>
          <a:prstGeom prst="wedgeRoundRectCallout">
            <a:avLst>
              <a:gd name="adj1" fmla="val 2504"/>
              <a:gd name="adj2" fmla="val 7026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rgbClr val="C00000"/>
              </a:solidFill>
              <a:latin typeface="Times New Roman" pitchFamily="18" charset="0"/>
              <a:cs typeface="Times New Roman" pitchFamily="18" charset="0"/>
            </a:endParaRPr>
          </a:p>
          <a:p>
            <a:r>
              <a:rPr lang="ru-RU" sz="1200" dirty="0" smtClean="0">
                <a:solidFill>
                  <a:srgbClr val="C00000"/>
                </a:solidFill>
                <a:latin typeface="Times New Roman" pitchFamily="18" charset="0"/>
                <a:cs typeface="Times New Roman" pitchFamily="18" charset="0"/>
              </a:rPr>
              <a:t>За сопки зацепилась тишина,</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И в ней пробился ручеек сквозь шелест</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Падения торжественного желтых листьев.</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Вода вершит свою работу явно,</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Но тайно трудятся растений корневища.</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Поля бадана там, где каменистый склон,</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Дробят его в песок и, выполнив свою работу,</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Уступят место мягким </a:t>
            </a:r>
            <a:r>
              <a:rPr lang="ru-RU" sz="1200" dirty="0" err="1" smtClean="0">
                <a:solidFill>
                  <a:srgbClr val="C00000"/>
                </a:solidFill>
                <a:latin typeface="Times New Roman" pitchFamily="18" charset="0"/>
                <a:cs typeface="Times New Roman" pitchFamily="18" charset="0"/>
              </a:rPr>
              <a:t>муравам</a:t>
            </a:r>
            <a:r>
              <a:rPr lang="ru-RU" sz="1200" dirty="0" smtClean="0">
                <a:solidFill>
                  <a:srgbClr val="C00000"/>
                </a:solidFill>
                <a:latin typeface="Times New Roman" pitchFamily="18" charset="0"/>
                <a:cs typeface="Times New Roman" pitchFamily="18" charset="0"/>
              </a:rPr>
              <a:t>,</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Уйдут на осыпи, на голые каменья.</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Нашлись и тут строители-первопроходцы! </a:t>
            </a:r>
          </a:p>
          <a:p>
            <a:pPr algn="r"/>
            <a:r>
              <a:rPr lang="ru-RU" sz="1200" dirty="0" smtClean="0">
                <a:solidFill>
                  <a:srgbClr val="C00000"/>
                </a:solidFill>
                <a:latin typeface="Times New Roman" pitchFamily="18" charset="0"/>
                <a:cs typeface="Times New Roman" pitchFamily="18" charset="0"/>
              </a:rPr>
              <a:t>(Алексей Головко)</a:t>
            </a:r>
            <a:r>
              <a:rPr lang="ru-RU" sz="1200" dirty="0" smtClean="0"/>
              <a:t> </a:t>
            </a:r>
          </a:p>
          <a:p>
            <a:r>
              <a:rPr lang="ru-RU" sz="1200" dirty="0" smtClean="0">
                <a:solidFill>
                  <a:srgbClr val="C00000"/>
                </a:solidFill>
                <a:latin typeface="Times New Roman" pitchFamily="18" charset="0"/>
                <a:cs typeface="Times New Roman" pitchFamily="18" charset="0"/>
              </a:rPr>
              <a:t>Загадка</a:t>
            </a:r>
          </a:p>
          <a:p>
            <a:r>
              <a:rPr lang="ru-RU" sz="1200" dirty="0" smtClean="0">
                <a:solidFill>
                  <a:srgbClr val="C00000"/>
                </a:solidFill>
                <a:latin typeface="Times New Roman" pitchFamily="18" charset="0"/>
                <a:cs typeface="Times New Roman" pitchFamily="18" charset="0"/>
              </a:rPr>
              <a:t>Кустик этот неказист: </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Круглый, жёсткий, крупный лист. </a:t>
            </a:r>
          </a:p>
          <a:p>
            <a:pPr algn="r"/>
            <a:r>
              <a:rPr lang="ru-RU" sz="1200" dirty="0" smtClean="0">
                <a:solidFill>
                  <a:srgbClr val="C00000"/>
                </a:solidFill>
                <a:latin typeface="Times New Roman" pitchFamily="18" charset="0"/>
                <a:cs typeface="Times New Roman" pitchFamily="18" charset="0"/>
              </a:rPr>
              <a:t>(Бадан)</a:t>
            </a:r>
          </a:p>
          <a:p>
            <a:pPr algn="ctr"/>
            <a:endParaRPr lang="ru-RU" sz="1400" dirty="0">
              <a:solidFill>
                <a:srgbClr val="C00000"/>
              </a:solidFill>
              <a:latin typeface="Times New Roman" pitchFamily="18" charset="0"/>
              <a:cs typeface="Times New Roman" pitchFamily="18" charset="0"/>
            </a:endParaRPr>
          </a:p>
        </p:txBody>
      </p:sp>
      <p:sp>
        <p:nvSpPr>
          <p:cNvPr id="10" name="Скругленная прямоугольная выноска 9"/>
          <p:cNvSpPr/>
          <p:nvPr/>
        </p:nvSpPr>
        <p:spPr>
          <a:xfrm>
            <a:off x="5143504" y="3429000"/>
            <a:ext cx="3857652" cy="3286148"/>
          </a:xfrm>
          <a:prstGeom prst="wedgeRoundRectCallout">
            <a:avLst>
              <a:gd name="adj1" fmla="val -7802"/>
              <a:gd name="adj2" fmla="val -55461"/>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ru-RU" sz="1400" dirty="0" smtClean="0">
              <a:solidFill>
                <a:srgbClr val="C00000"/>
              </a:solidFill>
              <a:latin typeface="Times New Roman" pitchFamily="18" charset="0"/>
              <a:cs typeface="Times New Roman" pitchFamily="18" charset="0"/>
            </a:endParaRPr>
          </a:p>
          <a:p>
            <a:pPr fontAlgn="base"/>
            <a:r>
              <a:rPr lang="ru-RU" sz="1400" dirty="0" smtClean="0">
                <a:solidFill>
                  <a:srgbClr val="C00000"/>
                </a:solidFill>
                <a:latin typeface="Times New Roman" pitchFamily="18" charset="0"/>
                <a:cs typeface="Times New Roman" pitchFamily="18" charset="0"/>
              </a:rPr>
              <a:t>Листья и корневища бадана содержат много полезных веществ, благодаря чему он и заслужил широкое признание не только в народной медицине, но и официальной. Благодаря своему составу, бадан: снимает воспалительные процессы;</a:t>
            </a:r>
          </a:p>
          <a:p>
            <a:pPr fontAlgn="base"/>
            <a:r>
              <a:rPr lang="ru-RU" sz="1400" dirty="0" smtClean="0">
                <a:solidFill>
                  <a:srgbClr val="C00000"/>
                </a:solidFill>
                <a:latin typeface="Times New Roman" pitchFamily="18" charset="0"/>
                <a:cs typeface="Times New Roman" pitchFamily="18" charset="0"/>
              </a:rPr>
              <a:t>способен остановить кровотечение;</a:t>
            </a:r>
          </a:p>
          <a:p>
            <a:pPr fontAlgn="base"/>
            <a:r>
              <a:rPr lang="ru-RU" sz="1400" dirty="0" smtClean="0">
                <a:solidFill>
                  <a:srgbClr val="C00000"/>
                </a:solidFill>
                <a:latin typeface="Times New Roman" pitchFamily="18" charset="0"/>
                <a:cs typeface="Times New Roman" pitchFamily="18" charset="0"/>
              </a:rPr>
              <a:t>оказывает вяжущее и противобактериальное действие; способен предотвратить инфекции мочеполовой системы. Порошок корня бадана помогает избавиться от пота, отваром ополаскивают волосы, лосьоном протирают кожу лица при прыщах и жирной коже.</a:t>
            </a:r>
          </a:p>
          <a:p>
            <a:endParaRPr lang="ru-RU" sz="1400" dirty="0">
              <a:solidFill>
                <a:srgbClr val="C00000"/>
              </a:solidFill>
              <a:latin typeface="Times New Roman" pitchFamily="18" charset="0"/>
              <a:cs typeface="Times New Roman" pitchFamily="18" charset="0"/>
            </a:endParaRPr>
          </a:p>
        </p:txBody>
      </p:sp>
      <p:pic>
        <p:nvPicPr>
          <p:cNvPr id="11" name="Рисунок 10" descr="бадан корень.jpg"/>
          <p:cNvPicPr>
            <a:picLocks noChangeAspect="1"/>
          </p:cNvPicPr>
          <p:nvPr/>
        </p:nvPicPr>
        <p:blipFill>
          <a:blip r:embed="rId4" cstate="print"/>
          <a:stretch>
            <a:fillRect/>
          </a:stretch>
        </p:blipFill>
        <p:spPr>
          <a:xfrm>
            <a:off x="2786050" y="3571876"/>
            <a:ext cx="2185610" cy="284359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saranka-желтая.png"/>
          <p:cNvPicPr>
            <a:picLocks noChangeAspect="1"/>
          </p:cNvPicPr>
          <p:nvPr/>
        </p:nvPicPr>
        <p:blipFill>
          <a:blip r:embed="rId2"/>
          <a:stretch>
            <a:fillRect/>
          </a:stretch>
        </p:blipFill>
        <p:spPr>
          <a:xfrm>
            <a:off x="2928926" y="2071678"/>
            <a:ext cx="2428892" cy="1857388"/>
          </a:xfrm>
          <a:prstGeom prst="rect">
            <a:avLst/>
          </a:prstGeom>
        </p:spPr>
      </p:pic>
      <p:sp>
        <p:nvSpPr>
          <p:cNvPr id="7" name="Скругленная прямоугольная выноска 6"/>
          <p:cNvSpPr/>
          <p:nvPr/>
        </p:nvSpPr>
        <p:spPr>
          <a:xfrm>
            <a:off x="3214678" y="2571744"/>
            <a:ext cx="2214578" cy="1643074"/>
          </a:xfrm>
          <a:prstGeom prst="wedgeRoundRectCallout">
            <a:avLst>
              <a:gd name="adj1" fmla="val -14504"/>
              <a:gd name="adj2" fmla="val 7480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dirty="0">
              <a:solidFill>
                <a:srgbClr val="C00000"/>
              </a:solidFill>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endParaRPr lang="ru-RU" dirty="0"/>
          </a:p>
        </p:txBody>
      </p:sp>
      <p:sp>
        <p:nvSpPr>
          <p:cNvPr id="3" name="Круглая лента лицом вверх 2"/>
          <p:cNvSpPr/>
          <p:nvPr/>
        </p:nvSpPr>
        <p:spPr>
          <a:xfrm>
            <a:off x="2500298" y="285728"/>
            <a:ext cx="5286412" cy="857256"/>
          </a:xfrm>
          <a:prstGeom prst="ellipse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C00000"/>
                </a:solidFill>
                <a:latin typeface="Times New Roman" pitchFamily="18" charset="0"/>
                <a:cs typeface="Times New Roman" pitchFamily="18" charset="0"/>
              </a:rPr>
              <a:t>Сарана </a:t>
            </a:r>
          </a:p>
          <a:p>
            <a:pPr algn="ctr"/>
            <a:r>
              <a:rPr lang="ru-RU" sz="2000" dirty="0" smtClean="0">
                <a:solidFill>
                  <a:srgbClr val="C00000"/>
                </a:solidFill>
                <a:latin typeface="Times New Roman" pitchFamily="18" charset="0"/>
                <a:cs typeface="Times New Roman" pitchFamily="18" charset="0"/>
              </a:rPr>
              <a:t>«Красная»</a:t>
            </a:r>
            <a:endParaRPr lang="ru-RU" sz="2000" dirty="0">
              <a:solidFill>
                <a:srgbClr val="C00000"/>
              </a:solidFill>
              <a:latin typeface="Times New Roman" pitchFamily="18" charset="0"/>
              <a:cs typeface="Times New Roman" pitchFamily="18" charset="0"/>
            </a:endParaRPr>
          </a:p>
        </p:txBody>
      </p:sp>
      <p:sp>
        <p:nvSpPr>
          <p:cNvPr id="4" name="Блок-схема: процесс 3"/>
          <p:cNvSpPr/>
          <p:nvPr/>
        </p:nvSpPr>
        <p:spPr>
          <a:xfrm>
            <a:off x="428596" y="142852"/>
            <a:ext cx="1643074" cy="428628"/>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latin typeface="Times New Roman" pitchFamily="18" charset="0"/>
                <a:cs typeface="Times New Roman" pitchFamily="18" charset="0"/>
              </a:rPr>
              <a:t>ПУНКТ № 13 </a:t>
            </a:r>
            <a:endParaRPr lang="ru-RU" dirty="0">
              <a:solidFill>
                <a:srgbClr val="C00000"/>
              </a:solidFill>
              <a:latin typeface="Times New Roman" pitchFamily="18" charset="0"/>
              <a:cs typeface="Times New Roman" pitchFamily="18" charset="0"/>
            </a:endParaRPr>
          </a:p>
        </p:txBody>
      </p:sp>
      <p:sp>
        <p:nvSpPr>
          <p:cNvPr id="5" name="Скругленная прямоугольная выноска 4"/>
          <p:cNvSpPr/>
          <p:nvPr/>
        </p:nvSpPr>
        <p:spPr>
          <a:xfrm>
            <a:off x="2643174" y="1357298"/>
            <a:ext cx="3571900" cy="3357586"/>
          </a:xfrm>
          <a:prstGeom prst="wedgeRoundRectCallout">
            <a:avLst>
              <a:gd name="adj1" fmla="val -54918"/>
              <a:gd name="adj2" fmla="val 3602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300" dirty="0" smtClean="0">
              <a:solidFill>
                <a:srgbClr val="C00000"/>
              </a:solidFill>
              <a:latin typeface="Times New Roman" pitchFamily="18" charset="0"/>
              <a:cs typeface="Times New Roman" pitchFamily="18" charset="0"/>
            </a:endParaRPr>
          </a:p>
          <a:p>
            <a:r>
              <a:rPr lang="ru-RU" sz="1300" dirty="0" smtClean="0">
                <a:solidFill>
                  <a:srgbClr val="C00000"/>
                </a:solidFill>
                <a:latin typeface="Times New Roman" pitchFamily="18" charset="0"/>
                <a:cs typeface="Times New Roman" pitchFamily="18" charset="0"/>
              </a:rPr>
              <a:t>Научное название сараны — лилия кудреватая. Так же известна под народными названиями «</a:t>
            </a:r>
            <a:r>
              <a:rPr lang="ru-RU" sz="1300" dirty="0" err="1" smtClean="0">
                <a:solidFill>
                  <a:srgbClr val="C00000"/>
                </a:solidFill>
                <a:latin typeface="Times New Roman" pitchFamily="18" charset="0"/>
                <a:cs typeface="Times New Roman" pitchFamily="18" charset="0"/>
              </a:rPr>
              <a:t>Саранка</a:t>
            </a:r>
            <a:r>
              <a:rPr lang="ru-RU" sz="1300" dirty="0" smtClean="0">
                <a:solidFill>
                  <a:srgbClr val="C00000"/>
                </a:solidFill>
                <a:latin typeface="Times New Roman" pitchFamily="18" charset="0"/>
                <a:cs typeface="Times New Roman" pitchFamily="18" charset="0"/>
              </a:rPr>
              <a:t>», «</a:t>
            </a:r>
            <a:r>
              <a:rPr lang="ru-RU" sz="1300" dirty="0" err="1" smtClean="0">
                <a:solidFill>
                  <a:srgbClr val="C00000"/>
                </a:solidFill>
                <a:latin typeface="Times New Roman" pitchFamily="18" charset="0"/>
                <a:cs typeface="Times New Roman" pitchFamily="18" charset="0"/>
              </a:rPr>
              <a:t>Маслянка</a:t>
            </a:r>
            <a:r>
              <a:rPr lang="ru-RU" sz="1300" dirty="0" smtClean="0">
                <a:solidFill>
                  <a:srgbClr val="C00000"/>
                </a:solidFill>
                <a:latin typeface="Times New Roman" pitchFamily="18" charset="0"/>
                <a:cs typeface="Times New Roman" pitchFamily="18" charset="0"/>
              </a:rPr>
              <a:t>», «</a:t>
            </a:r>
            <a:r>
              <a:rPr lang="ru-RU" sz="1300" dirty="0" err="1" smtClean="0">
                <a:solidFill>
                  <a:srgbClr val="C00000"/>
                </a:solidFill>
                <a:latin typeface="Times New Roman" pitchFamily="18" charset="0"/>
                <a:cs typeface="Times New Roman" pitchFamily="18" charset="0"/>
              </a:rPr>
              <a:t>Бадун</a:t>
            </a:r>
            <a:r>
              <a:rPr lang="ru-RU" sz="1300" dirty="0" smtClean="0">
                <a:solidFill>
                  <a:srgbClr val="C00000"/>
                </a:solidFill>
                <a:latin typeface="Times New Roman" pitchFamily="18" charset="0"/>
                <a:cs typeface="Times New Roman" pitchFamily="18" charset="0"/>
              </a:rPr>
              <a:t>».</a:t>
            </a:r>
            <a:r>
              <a:rPr lang="ru-RU" sz="1300" dirty="0" smtClean="0">
                <a:latin typeface="Times New Roman" pitchFamily="18" charset="0"/>
                <a:cs typeface="Times New Roman" pitchFamily="18" charset="0"/>
              </a:rPr>
              <a:t> </a:t>
            </a:r>
            <a:r>
              <a:rPr lang="ru-RU" sz="1300" dirty="0" smtClean="0">
                <a:solidFill>
                  <a:srgbClr val="C00000"/>
                </a:solidFill>
                <a:latin typeface="Times New Roman" pitchFamily="18" charset="0"/>
                <a:cs typeface="Times New Roman" pitchFamily="18" charset="0"/>
              </a:rPr>
              <a:t>Растение многолетнее, 10-15 см. высотой. В верхней части стебель немного ветвится, поэтому на макушке распускается от 2-5 некрупных красных или оранжевых цветков, с кудрявыми лепестками, усыпанными мелкими черными точечками, встречаются и без точек. Цветок, по форме напоминающий чалму источает неповторимый, сладковато-пряный аромат.  Все виды этого цветка занесены в «Красную книгу» во многих регионах России, в том числе и в Хабаровском крае.</a:t>
            </a:r>
            <a:br>
              <a:rPr lang="ru-RU" sz="1300" dirty="0" smtClean="0">
                <a:solidFill>
                  <a:srgbClr val="C00000"/>
                </a:solidFill>
                <a:latin typeface="Times New Roman" pitchFamily="18" charset="0"/>
                <a:cs typeface="Times New Roman" pitchFamily="18" charset="0"/>
              </a:rPr>
            </a:br>
            <a:r>
              <a:rPr lang="ru-RU" sz="1300" dirty="0" smtClean="0">
                <a:solidFill>
                  <a:srgbClr val="C00000"/>
                </a:solidFill>
                <a:latin typeface="Times New Roman" pitchFamily="18" charset="0"/>
                <a:cs typeface="Times New Roman" pitchFamily="18" charset="0"/>
              </a:rPr>
              <a:t>  </a:t>
            </a:r>
            <a:endParaRPr lang="ru-RU" sz="1300" dirty="0">
              <a:solidFill>
                <a:srgbClr val="C00000"/>
              </a:solidFill>
              <a:latin typeface="Times New Roman" pitchFamily="18" charset="0"/>
              <a:cs typeface="Times New Roman" pitchFamily="18" charset="0"/>
            </a:endParaRPr>
          </a:p>
        </p:txBody>
      </p:sp>
      <p:sp>
        <p:nvSpPr>
          <p:cNvPr id="6" name="Скругленная прямоугольная выноска 5"/>
          <p:cNvSpPr/>
          <p:nvPr/>
        </p:nvSpPr>
        <p:spPr>
          <a:xfrm>
            <a:off x="6286512" y="1071546"/>
            <a:ext cx="2714644" cy="4000528"/>
          </a:xfrm>
          <a:prstGeom prst="wedgeRoundRectCallout">
            <a:avLst>
              <a:gd name="adj1" fmla="val -49672"/>
              <a:gd name="adj2" fmla="val 2936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rgbClr val="C00000"/>
                </a:solidFill>
                <a:latin typeface="Times New Roman" pitchFamily="18" charset="0"/>
                <a:ea typeface="Calibri" pitchFamily="34" charset="0"/>
                <a:cs typeface="Times New Roman" pitchFamily="18" charset="0"/>
              </a:rPr>
              <a:t>На выставке цветов моей страны</a:t>
            </a:r>
            <a:br>
              <a:rPr lang="ru-RU" sz="1200" dirty="0" smtClean="0">
                <a:solidFill>
                  <a:srgbClr val="C00000"/>
                </a:solidFill>
                <a:latin typeface="Times New Roman" pitchFamily="18" charset="0"/>
                <a:ea typeface="Calibri" pitchFamily="34" charset="0"/>
                <a:cs typeface="Times New Roman" pitchFamily="18" charset="0"/>
              </a:rPr>
            </a:br>
            <a:r>
              <a:rPr lang="ru-RU" sz="1200" dirty="0" smtClean="0">
                <a:solidFill>
                  <a:srgbClr val="C00000"/>
                </a:solidFill>
                <a:latin typeface="Times New Roman" pitchFamily="18" charset="0"/>
                <a:ea typeface="Calibri" pitchFamily="34" charset="0"/>
                <a:cs typeface="Times New Roman" pitchFamily="18" charset="0"/>
              </a:rPr>
              <a:t>Я не встречала яркой сараны,</a:t>
            </a:r>
            <a:br>
              <a:rPr lang="ru-RU" sz="1200" dirty="0" smtClean="0">
                <a:solidFill>
                  <a:srgbClr val="C00000"/>
                </a:solidFill>
                <a:latin typeface="Times New Roman" pitchFamily="18" charset="0"/>
                <a:ea typeface="Calibri" pitchFamily="34" charset="0"/>
                <a:cs typeface="Times New Roman" pitchFamily="18" charset="0"/>
              </a:rPr>
            </a:br>
            <a:r>
              <a:rPr lang="ru-RU" sz="1200" dirty="0" smtClean="0">
                <a:solidFill>
                  <a:srgbClr val="C00000"/>
                </a:solidFill>
                <a:latin typeface="Times New Roman" pitchFamily="18" charset="0"/>
                <a:ea typeface="Calibri" pitchFamily="34" charset="0"/>
                <a:cs typeface="Times New Roman" pitchFamily="18" charset="0"/>
              </a:rPr>
              <a:t>Той, что растёт среди тайги зелёной,</a:t>
            </a:r>
            <a:br>
              <a:rPr lang="ru-RU" sz="1200" dirty="0" smtClean="0">
                <a:solidFill>
                  <a:srgbClr val="C00000"/>
                </a:solidFill>
                <a:latin typeface="Times New Roman" pitchFamily="18" charset="0"/>
                <a:ea typeface="Calibri" pitchFamily="34" charset="0"/>
                <a:cs typeface="Times New Roman" pitchFamily="18" charset="0"/>
              </a:rPr>
            </a:br>
            <a:r>
              <a:rPr lang="ru-RU" sz="1200" dirty="0" smtClean="0">
                <a:solidFill>
                  <a:srgbClr val="C00000"/>
                </a:solidFill>
                <a:latin typeface="Times New Roman" pitchFamily="18" charset="0"/>
                <a:ea typeface="Calibri" pitchFamily="34" charset="0"/>
                <a:cs typeface="Times New Roman" pitchFamily="18" charset="0"/>
              </a:rPr>
              <a:t>А не в садах,</a:t>
            </a:r>
            <a:br>
              <a:rPr lang="ru-RU" sz="1200" dirty="0" smtClean="0">
                <a:solidFill>
                  <a:srgbClr val="C00000"/>
                </a:solidFill>
                <a:latin typeface="Times New Roman" pitchFamily="18" charset="0"/>
                <a:ea typeface="Calibri" pitchFamily="34" charset="0"/>
                <a:cs typeface="Times New Roman" pitchFamily="18" charset="0"/>
              </a:rPr>
            </a:br>
            <a:r>
              <a:rPr lang="ru-RU" sz="1200" dirty="0" smtClean="0">
                <a:solidFill>
                  <a:srgbClr val="C00000"/>
                </a:solidFill>
                <a:latin typeface="Times New Roman" pitchFamily="18" charset="0"/>
                <a:ea typeface="Calibri" pitchFamily="34" charset="0"/>
                <a:cs typeface="Times New Roman" pitchFamily="18" charset="0"/>
              </a:rPr>
              <a:t>Не на земле холёной,</a:t>
            </a:r>
            <a:br>
              <a:rPr lang="ru-RU" sz="1200" dirty="0" smtClean="0">
                <a:solidFill>
                  <a:srgbClr val="C00000"/>
                </a:solidFill>
                <a:latin typeface="Times New Roman" pitchFamily="18" charset="0"/>
                <a:ea typeface="Calibri" pitchFamily="34" charset="0"/>
                <a:cs typeface="Times New Roman" pitchFamily="18" charset="0"/>
              </a:rPr>
            </a:br>
            <a:r>
              <a:rPr lang="ru-RU" sz="1200" dirty="0" smtClean="0">
                <a:solidFill>
                  <a:srgbClr val="C00000"/>
                </a:solidFill>
                <a:latin typeface="Times New Roman" pitchFamily="18" charset="0"/>
                <a:ea typeface="Calibri" pitchFamily="34" charset="0"/>
                <a:cs typeface="Times New Roman" pitchFamily="18" charset="0"/>
              </a:rPr>
              <a:t>Где нежится, достоинство храня,</a:t>
            </a:r>
            <a:br>
              <a:rPr lang="ru-RU" sz="1200" dirty="0" smtClean="0">
                <a:solidFill>
                  <a:srgbClr val="C00000"/>
                </a:solidFill>
                <a:latin typeface="Times New Roman" pitchFamily="18" charset="0"/>
                <a:ea typeface="Calibri" pitchFamily="34" charset="0"/>
                <a:cs typeface="Times New Roman" pitchFamily="18" charset="0"/>
              </a:rPr>
            </a:br>
            <a:r>
              <a:rPr lang="ru-RU" sz="1200" dirty="0" smtClean="0">
                <a:solidFill>
                  <a:srgbClr val="C00000"/>
                </a:solidFill>
                <a:latin typeface="Times New Roman" pitchFamily="18" charset="0"/>
                <a:ea typeface="Calibri" pitchFamily="34" charset="0"/>
                <a:cs typeface="Times New Roman" pitchFamily="18" charset="0"/>
              </a:rPr>
              <a:t>Её высокочтимая родня.</a:t>
            </a:r>
            <a:br>
              <a:rPr lang="ru-RU" sz="1200" dirty="0" smtClean="0">
                <a:solidFill>
                  <a:srgbClr val="C00000"/>
                </a:solidFill>
                <a:latin typeface="Times New Roman" pitchFamily="18" charset="0"/>
                <a:ea typeface="Calibri" pitchFamily="34" charset="0"/>
                <a:cs typeface="Times New Roman" pitchFamily="18" charset="0"/>
              </a:rPr>
            </a:br>
            <a:r>
              <a:rPr lang="ru-RU" sz="1200" dirty="0" smtClean="0">
                <a:solidFill>
                  <a:srgbClr val="C00000"/>
                </a:solidFill>
                <a:latin typeface="Times New Roman" pitchFamily="18" charset="0"/>
                <a:ea typeface="Calibri" pitchFamily="34" charset="0"/>
                <a:cs typeface="Times New Roman" pitchFamily="18" charset="0"/>
              </a:rPr>
              <a:t>Дивилась в первый раз её красе я</a:t>
            </a:r>
            <a:br>
              <a:rPr lang="ru-RU" sz="1200" dirty="0" smtClean="0">
                <a:solidFill>
                  <a:srgbClr val="C00000"/>
                </a:solidFill>
                <a:latin typeface="Times New Roman" pitchFamily="18" charset="0"/>
                <a:ea typeface="Calibri" pitchFamily="34" charset="0"/>
                <a:cs typeface="Times New Roman" pitchFamily="18" charset="0"/>
              </a:rPr>
            </a:br>
            <a:r>
              <a:rPr lang="ru-RU" sz="1200" dirty="0" smtClean="0">
                <a:solidFill>
                  <a:srgbClr val="C00000"/>
                </a:solidFill>
                <a:latin typeface="Times New Roman" pitchFamily="18" charset="0"/>
                <a:ea typeface="Calibri" pitchFamily="34" charset="0"/>
                <a:cs typeface="Times New Roman" pitchFamily="18" charset="0"/>
              </a:rPr>
              <a:t>В долинах Ангары и Енисея,</a:t>
            </a:r>
            <a:br>
              <a:rPr lang="ru-RU" sz="1200" dirty="0" smtClean="0">
                <a:solidFill>
                  <a:srgbClr val="C00000"/>
                </a:solidFill>
                <a:latin typeface="Times New Roman" pitchFamily="18" charset="0"/>
                <a:ea typeface="Calibri" pitchFamily="34" charset="0"/>
                <a:cs typeface="Times New Roman" pitchFamily="18" charset="0"/>
              </a:rPr>
            </a:br>
            <a:r>
              <a:rPr lang="ru-RU" sz="1200" dirty="0" smtClean="0">
                <a:solidFill>
                  <a:srgbClr val="C00000"/>
                </a:solidFill>
                <a:latin typeface="Times New Roman" pitchFamily="18" charset="0"/>
                <a:ea typeface="Calibri" pitchFamily="34" charset="0"/>
                <a:cs typeface="Times New Roman" pitchFamily="18" charset="0"/>
              </a:rPr>
              <a:t>На склонах гор студёного Байкала</a:t>
            </a:r>
            <a:br>
              <a:rPr lang="ru-RU" sz="1200" dirty="0" smtClean="0">
                <a:solidFill>
                  <a:srgbClr val="C00000"/>
                </a:solidFill>
                <a:latin typeface="Times New Roman" pitchFamily="18" charset="0"/>
                <a:ea typeface="Calibri" pitchFamily="34" charset="0"/>
                <a:cs typeface="Times New Roman" pitchFamily="18" charset="0"/>
              </a:rPr>
            </a:br>
            <a:r>
              <a:rPr lang="ru-RU" sz="1200" dirty="0" smtClean="0">
                <a:solidFill>
                  <a:srgbClr val="C00000"/>
                </a:solidFill>
                <a:latin typeface="Times New Roman" pitchFamily="18" charset="0"/>
                <a:ea typeface="Calibri" pitchFamily="34" charset="0"/>
                <a:cs typeface="Times New Roman" pitchFamily="18" charset="0"/>
              </a:rPr>
              <a:t>Она цветёт то огненно, то ало.</a:t>
            </a:r>
            <a:br>
              <a:rPr lang="ru-RU" sz="1200" dirty="0" smtClean="0">
                <a:solidFill>
                  <a:srgbClr val="C00000"/>
                </a:solidFill>
                <a:latin typeface="Times New Roman" pitchFamily="18" charset="0"/>
                <a:ea typeface="Calibri" pitchFamily="34" charset="0"/>
                <a:cs typeface="Times New Roman" pitchFamily="18" charset="0"/>
              </a:rPr>
            </a:br>
            <a:r>
              <a:rPr lang="ru-RU" sz="1200" dirty="0" smtClean="0">
                <a:solidFill>
                  <a:srgbClr val="C00000"/>
                </a:solidFill>
                <a:latin typeface="Times New Roman" pitchFamily="18" charset="0"/>
                <a:ea typeface="Calibri" pitchFamily="34" charset="0"/>
                <a:cs typeface="Times New Roman" pitchFamily="18" charset="0"/>
              </a:rPr>
              <a:t>Сибирь бы мне увиделась иною,</a:t>
            </a:r>
            <a:br>
              <a:rPr lang="ru-RU" sz="1200" dirty="0" smtClean="0">
                <a:solidFill>
                  <a:srgbClr val="C00000"/>
                </a:solidFill>
                <a:latin typeface="Times New Roman" pitchFamily="18" charset="0"/>
                <a:ea typeface="Calibri" pitchFamily="34" charset="0"/>
                <a:cs typeface="Times New Roman" pitchFamily="18" charset="0"/>
              </a:rPr>
            </a:br>
            <a:r>
              <a:rPr lang="ru-RU" sz="1200" dirty="0" smtClean="0">
                <a:solidFill>
                  <a:srgbClr val="C00000"/>
                </a:solidFill>
                <a:latin typeface="Times New Roman" pitchFamily="18" charset="0"/>
                <a:ea typeface="Calibri" pitchFamily="34" charset="0"/>
                <a:cs typeface="Times New Roman" pitchFamily="18" charset="0"/>
              </a:rPr>
              <a:t>Не встреться я с весёлой </a:t>
            </a:r>
            <a:r>
              <a:rPr lang="ru-RU" sz="1200" dirty="0" err="1" smtClean="0">
                <a:solidFill>
                  <a:srgbClr val="C00000"/>
                </a:solidFill>
                <a:latin typeface="Times New Roman" pitchFamily="18" charset="0"/>
                <a:ea typeface="Calibri" pitchFamily="34" charset="0"/>
                <a:cs typeface="Times New Roman" pitchFamily="18" charset="0"/>
              </a:rPr>
              <a:t>сараною</a:t>
            </a:r>
            <a:r>
              <a:rPr lang="ru-RU" sz="1200" dirty="0" smtClean="0">
                <a:solidFill>
                  <a:srgbClr val="C00000"/>
                </a:solidFill>
                <a:latin typeface="Times New Roman" pitchFamily="18" charset="0"/>
                <a:ea typeface="Calibri" pitchFamily="34" charset="0"/>
                <a:cs typeface="Times New Roman" pitchFamily="18" charset="0"/>
              </a:rPr>
              <a:t>,</a:t>
            </a:r>
            <a:br>
              <a:rPr lang="ru-RU" sz="1200" dirty="0" smtClean="0">
                <a:solidFill>
                  <a:srgbClr val="C00000"/>
                </a:solidFill>
                <a:latin typeface="Times New Roman" pitchFamily="18" charset="0"/>
                <a:ea typeface="Calibri" pitchFamily="34" charset="0"/>
                <a:cs typeface="Times New Roman" pitchFamily="18" charset="0"/>
              </a:rPr>
            </a:br>
            <a:r>
              <a:rPr lang="ru-RU" sz="1200" dirty="0" smtClean="0">
                <a:solidFill>
                  <a:srgbClr val="C00000"/>
                </a:solidFill>
                <a:latin typeface="Times New Roman" pitchFamily="18" charset="0"/>
                <a:ea typeface="Calibri" pitchFamily="34" charset="0"/>
                <a:cs typeface="Times New Roman" pitchFamily="18" charset="0"/>
              </a:rPr>
              <a:t>В глубоких падях,</a:t>
            </a:r>
            <a:br>
              <a:rPr lang="ru-RU" sz="1200" dirty="0" smtClean="0">
                <a:solidFill>
                  <a:srgbClr val="C00000"/>
                </a:solidFill>
                <a:latin typeface="Times New Roman" pitchFamily="18" charset="0"/>
                <a:ea typeface="Calibri" pitchFamily="34" charset="0"/>
                <a:cs typeface="Times New Roman" pitchFamily="18" charset="0"/>
              </a:rPr>
            </a:br>
            <a:r>
              <a:rPr lang="ru-RU" sz="1200" dirty="0" smtClean="0">
                <a:solidFill>
                  <a:srgbClr val="C00000"/>
                </a:solidFill>
                <a:latin typeface="Times New Roman" pitchFamily="18" charset="0"/>
                <a:ea typeface="Calibri" pitchFamily="34" charset="0"/>
                <a:cs typeface="Times New Roman" pitchFamily="18" charset="0"/>
              </a:rPr>
              <a:t>Там, где среди лета</a:t>
            </a:r>
            <a:br>
              <a:rPr lang="ru-RU" sz="1200" dirty="0" smtClean="0">
                <a:solidFill>
                  <a:srgbClr val="C00000"/>
                </a:solidFill>
                <a:latin typeface="Times New Roman" pitchFamily="18" charset="0"/>
                <a:ea typeface="Calibri" pitchFamily="34" charset="0"/>
                <a:cs typeface="Times New Roman" pitchFamily="18" charset="0"/>
              </a:rPr>
            </a:br>
            <a:r>
              <a:rPr lang="ru-RU" sz="1200" dirty="0" smtClean="0">
                <a:solidFill>
                  <a:srgbClr val="C00000"/>
                </a:solidFill>
                <a:latin typeface="Times New Roman" pitchFamily="18" charset="0"/>
                <a:ea typeface="Calibri" pitchFamily="34" charset="0"/>
                <a:cs typeface="Times New Roman" pitchFamily="18" charset="0"/>
              </a:rPr>
              <a:t>Гуляют вихри, не страшась запрета,</a:t>
            </a:r>
            <a:br>
              <a:rPr lang="ru-RU" sz="1200" dirty="0" smtClean="0">
                <a:solidFill>
                  <a:srgbClr val="C00000"/>
                </a:solidFill>
                <a:latin typeface="Times New Roman" pitchFamily="18" charset="0"/>
                <a:ea typeface="Calibri" pitchFamily="34" charset="0"/>
                <a:cs typeface="Times New Roman" pitchFamily="18" charset="0"/>
              </a:rPr>
            </a:br>
            <a:r>
              <a:rPr lang="ru-RU" sz="1200" dirty="0" smtClean="0">
                <a:solidFill>
                  <a:srgbClr val="C00000"/>
                </a:solidFill>
                <a:latin typeface="Times New Roman" pitchFamily="18" charset="0"/>
                <a:ea typeface="Calibri" pitchFamily="34" charset="0"/>
                <a:cs typeface="Times New Roman" pitchFamily="18" charset="0"/>
              </a:rPr>
              <a:t>А девушки, поднявшись спозаранку,</a:t>
            </a:r>
            <a:br>
              <a:rPr lang="ru-RU" sz="1200" dirty="0" smtClean="0">
                <a:solidFill>
                  <a:srgbClr val="C00000"/>
                </a:solidFill>
                <a:latin typeface="Times New Roman" pitchFamily="18" charset="0"/>
                <a:ea typeface="Calibri" pitchFamily="34" charset="0"/>
                <a:cs typeface="Times New Roman" pitchFamily="18" charset="0"/>
              </a:rPr>
            </a:br>
            <a:r>
              <a:rPr lang="ru-RU" sz="1200" dirty="0" smtClean="0">
                <a:solidFill>
                  <a:srgbClr val="C00000"/>
                </a:solidFill>
                <a:latin typeface="Times New Roman" pitchFamily="18" charset="0"/>
                <a:ea typeface="Calibri" pitchFamily="34" charset="0"/>
                <a:cs typeface="Times New Roman" pitchFamily="18" charset="0"/>
              </a:rPr>
              <a:t>Вплетают в косы </a:t>
            </a:r>
            <a:r>
              <a:rPr lang="ru-RU" sz="1200" dirty="0" err="1" smtClean="0">
                <a:solidFill>
                  <a:srgbClr val="C00000"/>
                </a:solidFill>
                <a:latin typeface="Times New Roman" pitchFamily="18" charset="0"/>
                <a:ea typeface="Calibri" pitchFamily="34" charset="0"/>
                <a:cs typeface="Times New Roman" pitchFamily="18" charset="0"/>
              </a:rPr>
              <a:t>лилию-саранку</a:t>
            </a:r>
            <a:r>
              <a:rPr lang="ru-RU" sz="1200" dirty="0" smtClean="0">
                <a:solidFill>
                  <a:srgbClr val="C00000"/>
                </a:solidFill>
                <a:latin typeface="Times New Roman" pitchFamily="18" charset="0"/>
                <a:ea typeface="Calibri" pitchFamily="34" charset="0"/>
                <a:cs typeface="Times New Roman" pitchFamily="18" charset="0"/>
              </a:rPr>
              <a:t>.</a:t>
            </a:r>
            <a:endParaRPr lang="ru-RU" sz="1200" dirty="0" smtClean="0">
              <a:solidFill>
                <a:srgbClr val="C00000"/>
              </a:solidFill>
              <a:latin typeface="Times New Roman" pitchFamily="18" charset="0"/>
              <a:cs typeface="Times New Roman" pitchFamily="18" charset="0"/>
            </a:endParaRPr>
          </a:p>
          <a:p>
            <a:pPr algn="ctr"/>
            <a:endParaRPr lang="ru-RU" sz="1200" dirty="0">
              <a:solidFill>
                <a:srgbClr val="C00000"/>
              </a:solidFill>
              <a:latin typeface="Times New Roman" pitchFamily="18" charset="0"/>
              <a:cs typeface="Times New Roman" pitchFamily="18" charset="0"/>
            </a:endParaRPr>
          </a:p>
        </p:txBody>
      </p:sp>
      <p:sp>
        <p:nvSpPr>
          <p:cNvPr id="8" name="Скругленная прямоугольная выноска 7"/>
          <p:cNvSpPr/>
          <p:nvPr/>
        </p:nvSpPr>
        <p:spPr>
          <a:xfrm>
            <a:off x="1142976" y="5143512"/>
            <a:ext cx="5286412" cy="1571636"/>
          </a:xfrm>
          <a:prstGeom prst="wedgeRoundRectCallout">
            <a:avLst>
              <a:gd name="adj1" fmla="val 52316"/>
              <a:gd name="adj2" fmla="val -40906"/>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rgbClr val="C00000"/>
                </a:solidFill>
                <a:latin typeface="Times New Roman" pitchFamily="18" charset="0"/>
                <a:cs typeface="Times New Roman" pitchFamily="18" charset="0"/>
              </a:rPr>
              <a:t>В качестве  лекарственного сырья используют луковицы, стебли, листья и цветы сараны. Целебные свойства лилии кудреватой помогают в заживлении ран и порезов, в лечении желтухи, т.е. гепатита А и действуют  как мочегонное средство. Так же сарана полезна для лечения ожогов., обезболивает при  зубной боли и помогает при разных воспалительных процессах. Из лилии кудреватой можно готовить отвары, настои и настойки. Кроме этого, сок </a:t>
            </a:r>
            <a:r>
              <a:rPr lang="ru-RU" sz="1200" dirty="0" err="1" smtClean="0">
                <a:solidFill>
                  <a:srgbClr val="C00000"/>
                </a:solidFill>
                <a:latin typeface="Times New Roman" pitchFamily="18" charset="0"/>
                <a:cs typeface="Times New Roman" pitchFamily="18" charset="0"/>
              </a:rPr>
              <a:t>саранки</a:t>
            </a:r>
            <a:r>
              <a:rPr lang="ru-RU" sz="1200" dirty="0" smtClean="0">
                <a:solidFill>
                  <a:srgbClr val="C00000"/>
                </a:solidFill>
                <a:latin typeface="Times New Roman" pitchFamily="18" charset="0"/>
                <a:cs typeface="Times New Roman" pitchFamily="18" charset="0"/>
              </a:rPr>
              <a:t> применяют в косметологии – его добавляют в крема, маски для лица и лосьоны. </a:t>
            </a:r>
            <a:endParaRPr lang="ru-RU" sz="1200" dirty="0">
              <a:solidFill>
                <a:srgbClr val="C00000"/>
              </a:solidFill>
              <a:latin typeface="Times New Roman" pitchFamily="18" charset="0"/>
              <a:cs typeface="Times New Roman" pitchFamily="18" charset="0"/>
            </a:endParaRPr>
          </a:p>
        </p:txBody>
      </p:sp>
      <p:pic>
        <p:nvPicPr>
          <p:cNvPr id="9" name="Рисунок 8" descr="2-2.jpg"/>
          <p:cNvPicPr>
            <a:picLocks noChangeAspect="1"/>
          </p:cNvPicPr>
          <p:nvPr/>
        </p:nvPicPr>
        <p:blipFill>
          <a:blip r:embed="rId3" cstate="print"/>
          <a:stretch>
            <a:fillRect/>
          </a:stretch>
        </p:blipFill>
        <p:spPr>
          <a:xfrm>
            <a:off x="0" y="5357826"/>
            <a:ext cx="1056998" cy="1500174"/>
          </a:xfrm>
          <a:prstGeom prst="rect">
            <a:avLst/>
          </a:prstGeom>
        </p:spPr>
      </p:pic>
      <p:pic>
        <p:nvPicPr>
          <p:cNvPr id="10" name="Рисунок 9" descr="saranka-красная.png"/>
          <p:cNvPicPr>
            <a:picLocks noChangeAspect="1"/>
          </p:cNvPicPr>
          <p:nvPr/>
        </p:nvPicPr>
        <p:blipFill>
          <a:blip r:embed="rId4"/>
          <a:stretch>
            <a:fillRect/>
          </a:stretch>
        </p:blipFill>
        <p:spPr>
          <a:xfrm>
            <a:off x="6572264" y="5143512"/>
            <a:ext cx="2428892" cy="1570064"/>
          </a:xfrm>
          <a:prstGeom prst="rect">
            <a:avLst/>
          </a:prstGeom>
        </p:spPr>
      </p:pic>
      <p:pic>
        <p:nvPicPr>
          <p:cNvPr id="12" name="Рисунок 11" descr="сар крас.jpg"/>
          <p:cNvPicPr>
            <a:picLocks noChangeAspect="1"/>
          </p:cNvPicPr>
          <p:nvPr/>
        </p:nvPicPr>
        <p:blipFill>
          <a:blip r:embed="rId5"/>
          <a:stretch>
            <a:fillRect/>
          </a:stretch>
        </p:blipFill>
        <p:spPr>
          <a:xfrm>
            <a:off x="142844" y="1428736"/>
            <a:ext cx="2286016" cy="351994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saranka-желтая.png"/>
          <p:cNvPicPr>
            <a:picLocks noChangeAspect="1"/>
          </p:cNvPicPr>
          <p:nvPr/>
        </p:nvPicPr>
        <p:blipFill>
          <a:blip r:embed="rId2"/>
          <a:stretch>
            <a:fillRect/>
          </a:stretch>
        </p:blipFill>
        <p:spPr>
          <a:xfrm>
            <a:off x="2928926" y="2071678"/>
            <a:ext cx="2428892" cy="1857388"/>
          </a:xfrm>
          <a:prstGeom prst="rect">
            <a:avLst/>
          </a:prstGeom>
        </p:spPr>
      </p:pic>
      <p:sp>
        <p:nvSpPr>
          <p:cNvPr id="7" name="Скругленная прямоугольная выноска 6"/>
          <p:cNvSpPr/>
          <p:nvPr/>
        </p:nvSpPr>
        <p:spPr>
          <a:xfrm>
            <a:off x="3214678" y="2571744"/>
            <a:ext cx="2214578" cy="1643074"/>
          </a:xfrm>
          <a:prstGeom prst="wedgeRoundRectCallout">
            <a:avLst>
              <a:gd name="adj1" fmla="val -14504"/>
              <a:gd name="adj2" fmla="val 7480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dirty="0">
              <a:solidFill>
                <a:srgbClr val="C00000"/>
              </a:solidFill>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endParaRPr lang="ru-RU" dirty="0"/>
          </a:p>
        </p:txBody>
      </p:sp>
      <p:sp>
        <p:nvSpPr>
          <p:cNvPr id="3" name="Круглая лента лицом вверх 2"/>
          <p:cNvSpPr/>
          <p:nvPr/>
        </p:nvSpPr>
        <p:spPr>
          <a:xfrm>
            <a:off x="2500298" y="285728"/>
            <a:ext cx="5286412" cy="857256"/>
          </a:xfrm>
          <a:prstGeom prst="ellipse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C00000"/>
                </a:solidFill>
                <a:latin typeface="Times New Roman" pitchFamily="18" charset="0"/>
                <a:cs typeface="Times New Roman" pitchFamily="18" charset="0"/>
              </a:rPr>
              <a:t>Сарана </a:t>
            </a:r>
          </a:p>
          <a:p>
            <a:pPr algn="ctr"/>
            <a:r>
              <a:rPr lang="ru-RU" sz="2000" dirty="0" smtClean="0">
                <a:solidFill>
                  <a:srgbClr val="C00000"/>
                </a:solidFill>
                <a:latin typeface="Times New Roman" pitchFamily="18" charset="0"/>
                <a:cs typeface="Times New Roman" pitchFamily="18" charset="0"/>
              </a:rPr>
              <a:t>«Желтая»</a:t>
            </a:r>
            <a:endParaRPr lang="ru-RU" sz="2000" dirty="0">
              <a:solidFill>
                <a:srgbClr val="C00000"/>
              </a:solidFill>
              <a:latin typeface="Times New Roman" pitchFamily="18" charset="0"/>
              <a:cs typeface="Times New Roman" pitchFamily="18" charset="0"/>
            </a:endParaRPr>
          </a:p>
        </p:txBody>
      </p:sp>
      <p:sp>
        <p:nvSpPr>
          <p:cNvPr id="4" name="Блок-схема: процесс 3"/>
          <p:cNvSpPr/>
          <p:nvPr/>
        </p:nvSpPr>
        <p:spPr>
          <a:xfrm>
            <a:off x="428596" y="142852"/>
            <a:ext cx="1643074" cy="428628"/>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latin typeface="Times New Roman" pitchFamily="18" charset="0"/>
                <a:cs typeface="Times New Roman" pitchFamily="18" charset="0"/>
              </a:rPr>
              <a:t>ПУНКТ № 16 </a:t>
            </a:r>
            <a:endParaRPr lang="ru-RU" dirty="0">
              <a:solidFill>
                <a:srgbClr val="C00000"/>
              </a:solidFill>
              <a:latin typeface="Times New Roman" pitchFamily="18" charset="0"/>
              <a:cs typeface="Times New Roman" pitchFamily="18" charset="0"/>
            </a:endParaRPr>
          </a:p>
        </p:txBody>
      </p:sp>
      <p:sp>
        <p:nvSpPr>
          <p:cNvPr id="5" name="Скругленная прямоугольная выноска 4"/>
          <p:cNvSpPr/>
          <p:nvPr/>
        </p:nvSpPr>
        <p:spPr>
          <a:xfrm>
            <a:off x="2643174" y="1357298"/>
            <a:ext cx="3571900" cy="3357586"/>
          </a:xfrm>
          <a:prstGeom prst="wedgeRoundRectCallout">
            <a:avLst>
              <a:gd name="adj1" fmla="val -54918"/>
              <a:gd name="adj2" fmla="val 3602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300" dirty="0" smtClean="0">
              <a:solidFill>
                <a:srgbClr val="C00000"/>
              </a:solidFill>
              <a:latin typeface="Times New Roman" pitchFamily="18" charset="0"/>
              <a:cs typeface="Times New Roman" pitchFamily="18" charset="0"/>
            </a:endParaRPr>
          </a:p>
          <a:p>
            <a:r>
              <a:rPr lang="ru-RU" sz="1300" dirty="0" smtClean="0">
                <a:solidFill>
                  <a:srgbClr val="C00000"/>
                </a:solidFill>
                <a:latin typeface="Times New Roman" pitchFamily="18" charset="0"/>
                <a:cs typeface="Times New Roman" pitchFamily="18" charset="0"/>
              </a:rPr>
              <a:t>Научное название сараны — лилия кудреватая. Так же известна под народными названиями «</a:t>
            </a:r>
            <a:r>
              <a:rPr lang="ru-RU" sz="1300" dirty="0" err="1" smtClean="0">
                <a:solidFill>
                  <a:srgbClr val="C00000"/>
                </a:solidFill>
                <a:latin typeface="Times New Roman" pitchFamily="18" charset="0"/>
                <a:cs typeface="Times New Roman" pitchFamily="18" charset="0"/>
              </a:rPr>
              <a:t>Саранка</a:t>
            </a:r>
            <a:r>
              <a:rPr lang="ru-RU" sz="1300" dirty="0" smtClean="0">
                <a:solidFill>
                  <a:srgbClr val="C00000"/>
                </a:solidFill>
                <a:latin typeface="Times New Roman" pitchFamily="18" charset="0"/>
                <a:cs typeface="Times New Roman" pitchFamily="18" charset="0"/>
              </a:rPr>
              <a:t>», «</a:t>
            </a:r>
            <a:r>
              <a:rPr lang="ru-RU" sz="1300" dirty="0" err="1" smtClean="0">
                <a:solidFill>
                  <a:srgbClr val="C00000"/>
                </a:solidFill>
                <a:latin typeface="Times New Roman" pitchFamily="18" charset="0"/>
                <a:cs typeface="Times New Roman" pitchFamily="18" charset="0"/>
              </a:rPr>
              <a:t>Маслянка</a:t>
            </a:r>
            <a:r>
              <a:rPr lang="ru-RU" sz="1300" dirty="0" smtClean="0">
                <a:solidFill>
                  <a:srgbClr val="C00000"/>
                </a:solidFill>
                <a:latin typeface="Times New Roman" pitchFamily="18" charset="0"/>
                <a:cs typeface="Times New Roman" pitchFamily="18" charset="0"/>
              </a:rPr>
              <a:t>», «</a:t>
            </a:r>
            <a:r>
              <a:rPr lang="ru-RU" sz="1300" dirty="0" err="1" smtClean="0">
                <a:solidFill>
                  <a:srgbClr val="C00000"/>
                </a:solidFill>
                <a:latin typeface="Times New Roman" pitchFamily="18" charset="0"/>
                <a:cs typeface="Times New Roman" pitchFamily="18" charset="0"/>
              </a:rPr>
              <a:t>Бадун</a:t>
            </a:r>
            <a:r>
              <a:rPr lang="ru-RU" sz="1300" dirty="0" smtClean="0">
                <a:solidFill>
                  <a:srgbClr val="C00000"/>
                </a:solidFill>
                <a:latin typeface="Times New Roman" pitchFamily="18" charset="0"/>
                <a:cs typeface="Times New Roman" pitchFamily="18" charset="0"/>
              </a:rPr>
              <a:t>».</a:t>
            </a:r>
            <a:r>
              <a:rPr lang="ru-RU" sz="1300" dirty="0" smtClean="0">
                <a:latin typeface="Times New Roman" pitchFamily="18" charset="0"/>
                <a:cs typeface="Times New Roman" pitchFamily="18" charset="0"/>
              </a:rPr>
              <a:t> </a:t>
            </a:r>
            <a:r>
              <a:rPr lang="ru-RU" sz="1300" dirty="0" smtClean="0">
                <a:solidFill>
                  <a:srgbClr val="C00000"/>
                </a:solidFill>
                <a:latin typeface="Times New Roman" pitchFamily="18" charset="0"/>
                <a:cs typeface="Times New Roman" pitchFamily="18" charset="0"/>
              </a:rPr>
              <a:t>Растение многолетнее, 10-15 см. высотой. В верхней части стебель немного ветвится, поэтому на макушке распускается от 2-5 некрупных желтых цветков, с кудрявыми лепестками, усыпанными мелкими черными точечками, встречаются и без точек. Цветок, по форме напоминающий чалму источает неповторимый, сладковато-пряный аромат.  Все виды этого цветка занесены в «Красную книгу» во многих регионах России, в том числе и в Хабаровском крае.</a:t>
            </a:r>
            <a:br>
              <a:rPr lang="ru-RU" sz="1300" dirty="0" smtClean="0">
                <a:solidFill>
                  <a:srgbClr val="C00000"/>
                </a:solidFill>
                <a:latin typeface="Times New Roman" pitchFamily="18" charset="0"/>
                <a:cs typeface="Times New Roman" pitchFamily="18" charset="0"/>
              </a:rPr>
            </a:br>
            <a:r>
              <a:rPr lang="ru-RU" sz="1300" dirty="0" smtClean="0">
                <a:solidFill>
                  <a:srgbClr val="C00000"/>
                </a:solidFill>
                <a:latin typeface="Times New Roman" pitchFamily="18" charset="0"/>
                <a:cs typeface="Times New Roman" pitchFamily="18" charset="0"/>
              </a:rPr>
              <a:t>  </a:t>
            </a:r>
            <a:endParaRPr lang="ru-RU" sz="1300" dirty="0">
              <a:solidFill>
                <a:srgbClr val="C00000"/>
              </a:solidFill>
              <a:latin typeface="Times New Roman" pitchFamily="18" charset="0"/>
              <a:cs typeface="Times New Roman" pitchFamily="18" charset="0"/>
            </a:endParaRPr>
          </a:p>
        </p:txBody>
      </p:sp>
      <p:sp>
        <p:nvSpPr>
          <p:cNvPr id="6" name="Скругленная прямоугольная выноска 5"/>
          <p:cNvSpPr/>
          <p:nvPr/>
        </p:nvSpPr>
        <p:spPr>
          <a:xfrm>
            <a:off x="6286512" y="1285860"/>
            <a:ext cx="2714644" cy="2143140"/>
          </a:xfrm>
          <a:prstGeom prst="wedgeRoundRectCallout">
            <a:avLst>
              <a:gd name="adj1" fmla="val -31764"/>
              <a:gd name="adj2" fmla="val 71493"/>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rgbClr val="C00000"/>
                </a:solidFill>
                <a:latin typeface="Times New Roman" pitchFamily="18" charset="0"/>
                <a:cs typeface="Times New Roman" pitchFamily="18" charset="0"/>
              </a:rPr>
              <a:t>Загадка</a:t>
            </a:r>
          </a:p>
          <a:p>
            <a:r>
              <a:rPr lang="ru-RU" sz="1400" dirty="0" smtClean="0">
                <a:solidFill>
                  <a:srgbClr val="C00000"/>
                </a:solidFill>
                <a:latin typeface="Times New Roman" pitchFamily="18" charset="0"/>
                <a:cs typeface="Times New Roman" pitchFamily="18" charset="0"/>
              </a:rPr>
              <a:t>Одетая в девять слоёв шёлка жёлтая девушка из болота</a:t>
            </a:r>
          </a:p>
          <a:p>
            <a:pPr algn="r"/>
            <a:endParaRPr lang="ru-RU" sz="1400" dirty="0" smtClean="0">
              <a:solidFill>
                <a:srgbClr val="C00000"/>
              </a:solidFill>
              <a:latin typeface="Times New Roman" pitchFamily="18" charset="0"/>
              <a:cs typeface="Times New Roman" pitchFamily="18" charset="0"/>
            </a:endParaRPr>
          </a:p>
          <a:p>
            <a:pPr algn="r"/>
            <a:r>
              <a:rPr lang="ru-RU" sz="1400" dirty="0" smtClean="0">
                <a:solidFill>
                  <a:srgbClr val="C00000"/>
                </a:solidFill>
                <a:latin typeface="Times New Roman" pitchFamily="18" charset="0"/>
                <a:cs typeface="Times New Roman" pitchFamily="18" charset="0"/>
              </a:rPr>
              <a:t> (</a:t>
            </a:r>
            <a:r>
              <a:rPr lang="ru-RU" sz="1400" dirty="0" err="1" smtClean="0">
                <a:solidFill>
                  <a:srgbClr val="C00000"/>
                </a:solidFill>
                <a:latin typeface="Times New Roman" pitchFamily="18" charset="0"/>
                <a:cs typeface="Times New Roman" pitchFamily="18" charset="0"/>
              </a:rPr>
              <a:t>Cарана</a:t>
            </a:r>
            <a:r>
              <a:rPr lang="ru-RU" sz="1400" dirty="0" smtClean="0">
                <a:solidFill>
                  <a:srgbClr val="C00000"/>
                </a:solidFill>
                <a:latin typeface="Times New Roman" pitchFamily="18" charset="0"/>
                <a:cs typeface="Times New Roman" pitchFamily="18" charset="0"/>
              </a:rPr>
              <a:t> желтая)</a:t>
            </a:r>
            <a:endParaRPr lang="ru-RU" sz="1400" dirty="0">
              <a:solidFill>
                <a:srgbClr val="C00000"/>
              </a:solidFill>
              <a:latin typeface="Times New Roman" pitchFamily="18" charset="0"/>
              <a:cs typeface="Times New Roman" pitchFamily="18" charset="0"/>
            </a:endParaRPr>
          </a:p>
        </p:txBody>
      </p:sp>
      <p:sp>
        <p:nvSpPr>
          <p:cNvPr id="8" name="Скругленная прямоугольная выноска 7"/>
          <p:cNvSpPr/>
          <p:nvPr/>
        </p:nvSpPr>
        <p:spPr>
          <a:xfrm>
            <a:off x="1142976" y="5143512"/>
            <a:ext cx="5286412" cy="1571636"/>
          </a:xfrm>
          <a:prstGeom prst="wedgeRoundRectCallout">
            <a:avLst>
              <a:gd name="adj1" fmla="val 52316"/>
              <a:gd name="adj2" fmla="val -40906"/>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rgbClr val="C00000"/>
                </a:solidFill>
                <a:latin typeface="Times New Roman" pitchFamily="18" charset="0"/>
                <a:cs typeface="Times New Roman" pitchFamily="18" charset="0"/>
              </a:rPr>
              <a:t>В качестве  лекарственного сырья используют луковицы, стебли, листья и цветы сараны. Целебные свойства лилии кудреватой помогают в заживлении ран и порезов, в лечении желтухи, т.е. гепатита А и действуют  как мочегонное средство. Так же сарана полезна для лечения ожогов., обезболивает при  зубной боли и помогает при разных воспалительных процессах. Из лилии кудреватой можно готовить отвары, настои и настойки. Кроме этого, сок </a:t>
            </a:r>
            <a:r>
              <a:rPr lang="ru-RU" sz="1200" dirty="0" err="1" smtClean="0">
                <a:solidFill>
                  <a:srgbClr val="C00000"/>
                </a:solidFill>
                <a:latin typeface="Times New Roman" pitchFamily="18" charset="0"/>
                <a:cs typeface="Times New Roman" pitchFamily="18" charset="0"/>
              </a:rPr>
              <a:t>саранки</a:t>
            </a:r>
            <a:r>
              <a:rPr lang="ru-RU" sz="1200" dirty="0" smtClean="0">
                <a:solidFill>
                  <a:srgbClr val="C00000"/>
                </a:solidFill>
                <a:latin typeface="Times New Roman" pitchFamily="18" charset="0"/>
                <a:cs typeface="Times New Roman" pitchFamily="18" charset="0"/>
              </a:rPr>
              <a:t> применяют в косметологии – его добавляют в крема, маски для лица и лосьоны. </a:t>
            </a:r>
            <a:endParaRPr lang="ru-RU" sz="1200" dirty="0">
              <a:solidFill>
                <a:srgbClr val="C00000"/>
              </a:solidFill>
              <a:latin typeface="Times New Roman" pitchFamily="18" charset="0"/>
              <a:cs typeface="Times New Roman" pitchFamily="18" charset="0"/>
            </a:endParaRPr>
          </a:p>
        </p:txBody>
      </p:sp>
      <p:pic>
        <p:nvPicPr>
          <p:cNvPr id="9" name="Рисунок 8" descr="2-2.jpg"/>
          <p:cNvPicPr>
            <a:picLocks noChangeAspect="1"/>
          </p:cNvPicPr>
          <p:nvPr/>
        </p:nvPicPr>
        <p:blipFill>
          <a:blip r:embed="rId3" cstate="print"/>
          <a:stretch>
            <a:fillRect/>
          </a:stretch>
        </p:blipFill>
        <p:spPr>
          <a:xfrm>
            <a:off x="0" y="5357826"/>
            <a:ext cx="1056998" cy="1500174"/>
          </a:xfrm>
          <a:prstGeom prst="rect">
            <a:avLst/>
          </a:prstGeom>
        </p:spPr>
      </p:pic>
      <p:pic>
        <p:nvPicPr>
          <p:cNvPr id="10" name="Рисунок 9" descr="saranka-красная.png"/>
          <p:cNvPicPr>
            <a:picLocks noChangeAspect="1"/>
          </p:cNvPicPr>
          <p:nvPr/>
        </p:nvPicPr>
        <p:blipFill>
          <a:blip r:embed="rId4"/>
          <a:stretch>
            <a:fillRect/>
          </a:stretch>
        </p:blipFill>
        <p:spPr>
          <a:xfrm>
            <a:off x="6500826" y="3571876"/>
            <a:ext cx="2643173" cy="3141700"/>
          </a:xfrm>
          <a:prstGeom prst="rect">
            <a:avLst/>
          </a:prstGeom>
        </p:spPr>
      </p:pic>
      <p:pic>
        <p:nvPicPr>
          <p:cNvPr id="12" name="Рисунок 11" descr="сар крас.jpg"/>
          <p:cNvPicPr>
            <a:picLocks noChangeAspect="1"/>
          </p:cNvPicPr>
          <p:nvPr/>
        </p:nvPicPr>
        <p:blipFill>
          <a:blip r:embed="rId5"/>
          <a:stretch>
            <a:fillRect/>
          </a:stretch>
        </p:blipFill>
        <p:spPr>
          <a:xfrm>
            <a:off x="142844" y="1474196"/>
            <a:ext cx="2286016" cy="342902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Круглая лента лицом вверх 2"/>
          <p:cNvSpPr/>
          <p:nvPr/>
        </p:nvSpPr>
        <p:spPr>
          <a:xfrm>
            <a:off x="2428860" y="214290"/>
            <a:ext cx="5286412" cy="642942"/>
          </a:xfrm>
          <a:prstGeom prst="ellipse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C00000"/>
                </a:solidFill>
                <a:latin typeface="Times New Roman" pitchFamily="18" charset="0"/>
                <a:cs typeface="Times New Roman" pitchFamily="18" charset="0"/>
              </a:rPr>
              <a:t>Тысячелистник</a:t>
            </a:r>
            <a:endParaRPr lang="ru-RU" sz="2800" dirty="0">
              <a:solidFill>
                <a:srgbClr val="C00000"/>
              </a:solidFill>
              <a:latin typeface="Times New Roman" pitchFamily="18" charset="0"/>
              <a:cs typeface="Times New Roman" pitchFamily="18" charset="0"/>
            </a:endParaRPr>
          </a:p>
        </p:txBody>
      </p:sp>
      <p:sp>
        <p:nvSpPr>
          <p:cNvPr id="4" name="Блок-схема: процесс 3"/>
          <p:cNvSpPr/>
          <p:nvPr/>
        </p:nvSpPr>
        <p:spPr>
          <a:xfrm>
            <a:off x="285720" y="142852"/>
            <a:ext cx="1785950" cy="357190"/>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latin typeface="Times New Roman" pitchFamily="18" charset="0"/>
                <a:cs typeface="Times New Roman" pitchFamily="18" charset="0"/>
              </a:rPr>
              <a:t>ПУНКТ № 4 </a:t>
            </a:r>
            <a:endParaRPr lang="ru-RU" dirty="0">
              <a:solidFill>
                <a:srgbClr val="C00000"/>
              </a:solidFill>
              <a:latin typeface="Times New Roman" pitchFamily="18" charset="0"/>
              <a:cs typeface="Times New Roman" pitchFamily="18" charset="0"/>
            </a:endParaRPr>
          </a:p>
        </p:txBody>
      </p:sp>
      <p:pic>
        <p:nvPicPr>
          <p:cNvPr id="5" name="Рисунок 4" descr="тысяч.jpg"/>
          <p:cNvPicPr>
            <a:picLocks noChangeAspect="1"/>
          </p:cNvPicPr>
          <p:nvPr/>
        </p:nvPicPr>
        <p:blipFill>
          <a:blip r:embed="rId2"/>
          <a:stretch>
            <a:fillRect/>
          </a:stretch>
        </p:blipFill>
        <p:spPr>
          <a:xfrm>
            <a:off x="162356" y="636148"/>
            <a:ext cx="1623561" cy="2507100"/>
          </a:xfrm>
          <a:prstGeom prst="rect">
            <a:avLst/>
          </a:prstGeom>
          <a:ln>
            <a:solidFill>
              <a:srgbClr val="FF0000"/>
            </a:solidFill>
          </a:ln>
        </p:spPr>
      </p:pic>
      <p:pic>
        <p:nvPicPr>
          <p:cNvPr id="6" name="Рисунок 5" descr="тысячелист.jpg"/>
          <p:cNvPicPr>
            <a:picLocks noChangeAspect="1"/>
          </p:cNvPicPr>
          <p:nvPr/>
        </p:nvPicPr>
        <p:blipFill>
          <a:blip r:embed="rId3"/>
          <a:stretch>
            <a:fillRect/>
          </a:stretch>
        </p:blipFill>
        <p:spPr>
          <a:xfrm>
            <a:off x="3929058" y="3214686"/>
            <a:ext cx="4857784" cy="1581604"/>
          </a:xfrm>
          <a:prstGeom prst="rect">
            <a:avLst/>
          </a:prstGeom>
        </p:spPr>
      </p:pic>
      <p:pic>
        <p:nvPicPr>
          <p:cNvPr id="7" name="Рисунок 6" descr="2-2.jpg"/>
          <p:cNvPicPr>
            <a:picLocks noChangeAspect="1"/>
          </p:cNvPicPr>
          <p:nvPr/>
        </p:nvPicPr>
        <p:blipFill>
          <a:blip r:embed="rId4" cstate="print"/>
          <a:stretch>
            <a:fillRect/>
          </a:stretch>
        </p:blipFill>
        <p:spPr>
          <a:xfrm>
            <a:off x="0" y="5286388"/>
            <a:ext cx="1107333" cy="1571612"/>
          </a:xfrm>
          <a:prstGeom prst="rect">
            <a:avLst/>
          </a:prstGeom>
        </p:spPr>
      </p:pic>
      <p:sp>
        <p:nvSpPr>
          <p:cNvPr id="9" name="Скругленная прямоугольная выноска 8"/>
          <p:cNvSpPr/>
          <p:nvPr/>
        </p:nvSpPr>
        <p:spPr>
          <a:xfrm>
            <a:off x="3428992" y="857232"/>
            <a:ext cx="5500726" cy="2357454"/>
          </a:xfrm>
          <a:prstGeom prst="wedgeRoundRectCallout">
            <a:avLst>
              <a:gd name="adj1" fmla="val -29514"/>
              <a:gd name="adj2" fmla="val 50693"/>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00" dirty="0" smtClean="0">
                <a:solidFill>
                  <a:srgbClr val="C00000"/>
                </a:solidFill>
                <a:latin typeface="Times New Roman" pitchFamily="18" charset="0"/>
                <a:cs typeface="Times New Roman" pitchFamily="18" charset="0"/>
              </a:rPr>
              <a:t>Тысячелистник, или, как его еще называют, </a:t>
            </a:r>
            <a:r>
              <a:rPr lang="ru-RU" sz="1300" dirty="0" err="1" smtClean="0">
                <a:solidFill>
                  <a:srgbClr val="C00000"/>
                </a:solidFill>
                <a:latin typeface="Times New Roman" pitchFamily="18" charset="0"/>
                <a:cs typeface="Times New Roman" pitchFamily="18" charset="0"/>
              </a:rPr>
              <a:t>деревей</a:t>
            </a:r>
            <a:r>
              <a:rPr lang="ru-RU" sz="1300" dirty="0" smtClean="0">
                <a:solidFill>
                  <a:srgbClr val="C00000"/>
                </a:solidFill>
                <a:latin typeface="Times New Roman" pitchFamily="18" charset="0"/>
                <a:cs typeface="Times New Roman" pitchFamily="18" charset="0"/>
              </a:rPr>
              <a:t>, порезник, </a:t>
            </a:r>
            <a:r>
              <a:rPr lang="ru-RU" sz="1300" dirty="0" err="1" smtClean="0">
                <a:solidFill>
                  <a:srgbClr val="C00000"/>
                </a:solidFill>
                <a:latin typeface="Times New Roman" pitchFamily="18" charset="0"/>
                <a:cs typeface="Times New Roman" pitchFamily="18" charset="0"/>
              </a:rPr>
              <a:t>белоголовняк</a:t>
            </a:r>
            <a:r>
              <a:rPr lang="ru-RU" sz="1300" dirty="0" smtClean="0">
                <a:solidFill>
                  <a:srgbClr val="C00000"/>
                </a:solidFill>
                <a:latin typeface="Times New Roman" pitchFamily="18" charset="0"/>
                <a:cs typeface="Times New Roman" pitchFamily="18" charset="0"/>
              </a:rPr>
              <a:t>, </a:t>
            </a:r>
            <a:r>
              <a:rPr lang="ru-RU" sz="1300" dirty="0" err="1" smtClean="0">
                <a:solidFill>
                  <a:srgbClr val="C00000"/>
                </a:solidFill>
                <a:latin typeface="Times New Roman" pitchFamily="18" charset="0"/>
                <a:cs typeface="Times New Roman" pitchFamily="18" charset="0"/>
              </a:rPr>
              <a:t>гулявица</a:t>
            </a:r>
            <a:r>
              <a:rPr lang="ru-RU" sz="1300" dirty="0" smtClean="0">
                <a:solidFill>
                  <a:srgbClr val="C00000"/>
                </a:solidFill>
                <a:latin typeface="Times New Roman" pitchFamily="18" charset="0"/>
                <a:cs typeface="Times New Roman" pitchFamily="18" charset="0"/>
              </a:rPr>
              <a:t> -многолетнее травянистое растение с длинным ползучим корневищем, от которого отходят прямые стебли с розетками прикорневых листьев. Стебель на вершине несет соцветие — щиток с мелкими цветочными корзинками. Каждая состоит из 5 — 7 краевых цветков с белыми или </a:t>
            </a:r>
            <a:r>
              <a:rPr lang="ru-RU" sz="1300" dirty="0" err="1" smtClean="0">
                <a:solidFill>
                  <a:srgbClr val="C00000"/>
                </a:solidFill>
                <a:latin typeface="Times New Roman" pitchFamily="18" charset="0"/>
                <a:cs typeface="Times New Roman" pitchFamily="18" charset="0"/>
              </a:rPr>
              <a:t>розовыми</a:t>
            </a:r>
            <a:r>
              <a:rPr lang="ru-RU" sz="1300" dirty="0" smtClean="0">
                <a:solidFill>
                  <a:srgbClr val="C00000"/>
                </a:solidFill>
                <a:latin typeface="Times New Roman" pitchFamily="18" charset="0"/>
                <a:cs typeface="Times New Roman" pitchFamily="18" charset="0"/>
              </a:rPr>
              <a:t> язычками и нескольких срединных трубчатых. Вдоль стебля располагаются ланцетовидные листья длиной 3 — 15 и шириной 0,5 — 3 см. Пластинки листьев рассечены на мелкие узкие дольки, отчего и произошло название растения — тысячелистник. Цветет с июня по октябрь. Плоды — плоские продолговатые семянки серого цвета.</a:t>
            </a:r>
          </a:p>
          <a:p>
            <a:pPr algn="ctr"/>
            <a:endParaRPr lang="ru-RU" sz="1400" dirty="0">
              <a:solidFill>
                <a:srgbClr val="C00000"/>
              </a:solidFill>
              <a:latin typeface="Times New Roman" pitchFamily="18" charset="0"/>
              <a:cs typeface="Times New Roman" pitchFamily="18" charset="0"/>
            </a:endParaRPr>
          </a:p>
        </p:txBody>
      </p:sp>
      <p:sp>
        <p:nvSpPr>
          <p:cNvPr id="10" name="Скругленная прямоугольная выноска 9"/>
          <p:cNvSpPr/>
          <p:nvPr/>
        </p:nvSpPr>
        <p:spPr>
          <a:xfrm>
            <a:off x="142844" y="3286124"/>
            <a:ext cx="1500198" cy="1928826"/>
          </a:xfrm>
          <a:prstGeom prst="wedgeRoundRectCallout">
            <a:avLst>
              <a:gd name="adj1" fmla="val 42835"/>
              <a:gd name="adj2" fmla="val 757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ru-RU" sz="1000" dirty="0" smtClean="0">
                <a:solidFill>
                  <a:srgbClr val="C00000"/>
                </a:solidFill>
                <a:latin typeface="Times New Roman" pitchFamily="18" charset="0"/>
                <a:ea typeface="Times New Roman" pitchFamily="18" charset="0"/>
                <a:cs typeface="Times New Roman" pitchFamily="18" charset="0"/>
              </a:rPr>
              <a:t> </a:t>
            </a:r>
            <a:endParaRPr lang="ru-RU" sz="1000" dirty="0" smtClean="0">
              <a:solidFill>
                <a:srgbClr val="C00000"/>
              </a:solidFill>
              <a:latin typeface="Times New Roman" pitchFamily="18" charset="0"/>
              <a:cs typeface="Times New Roman" pitchFamily="18" charset="0"/>
            </a:endParaRPr>
          </a:p>
          <a:p>
            <a:pPr lvl="0" eaLnBrk="0" fontAlgn="base" hangingPunct="0">
              <a:spcBef>
                <a:spcPct val="0"/>
              </a:spcBef>
              <a:spcAft>
                <a:spcPct val="0"/>
              </a:spcAft>
            </a:pPr>
            <a:r>
              <a:rPr lang="ru-RU" sz="1000" dirty="0" smtClean="0">
                <a:solidFill>
                  <a:srgbClr val="C00000"/>
                </a:solidFill>
                <a:latin typeface="Times New Roman" pitchFamily="18" charset="0"/>
                <a:ea typeface="Times New Roman" pitchFamily="18" charset="0"/>
                <a:cs typeface="Times New Roman" pitchFamily="18" charset="0"/>
              </a:rPr>
              <a:t>Каждый лист разбит на дольки.</a:t>
            </a:r>
            <a:endParaRPr lang="ru-RU" sz="1000" dirty="0" smtClean="0">
              <a:solidFill>
                <a:srgbClr val="C00000"/>
              </a:solidFill>
              <a:latin typeface="Times New Roman" pitchFamily="18" charset="0"/>
              <a:cs typeface="Times New Roman" pitchFamily="18" charset="0"/>
            </a:endParaRPr>
          </a:p>
          <a:p>
            <a:pPr lvl="0" eaLnBrk="0" fontAlgn="base" hangingPunct="0">
              <a:spcBef>
                <a:spcPct val="0"/>
              </a:spcBef>
              <a:spcAft>
                <a:spcPct val="0"/>
              </a:spcAft>
            </a:pPr>
            <a:r>
              <a:rPr lang="ru-RU" sz="1000" dirty="0" smtClean="0">
                <a:solidFill>
                  <a:srgbClr val="C00000"/>
                </a:solidFill>
                <a:latin typeface="Times New Roman" pitchFamily="18" charset="0"/>
                <a:ea typeface="Times New Roman" pitchFamily="18" charset="0"/>
                <a:cs typeface="Times New Roman" pitchFamily="18" charset="0"/>
              </a:rPr>
              <a:t>Подсчитай-ка: долек сколько?</a:t>
            </a:r>
            <a:endParaRPr lang="ru-RU" sz="1000" dirty="0" smtClean="0">
              <a:solidFill>
                <a:srgbClr val="C00000"/>
              </a:solidFill>
              <a:latin typeface="Times New Roman" pitchFamily="18" charset="0"/>
              <a:cs typeface="Times New Roman" pitchFamily="18" charset="0"/>
            </a:endParaRPr>
          </a:p>
          <a:p>
            <a:pPr lvl="0" eaLnBrk="0" fontAlgn="base" hangingPunct="0">
              <a:spcBef>
                <a:spcPct val="0"/>
              </a:spcBef>
              <a:spcAft>
                <a:spcPct val="0"/>
              </a:spcAft>
            </a:pPr>
            <a:r>
              <a:rPr lang="ru-RU" sz="1000" dirty="0" smtClean="0">
                <a:solidFill>
                  <a:srgbClr val="C00000"/>
                </a:solidFill>
                <a:latin typeface="Times New Roman" pitchFamily="18" charset="0"/>
                <a:ea typeface="Times New Roman" pitchFamily="18" charset="0"/>
                <a:cs typeface="Times New Roman" pitchFamily="18" charset="0"/>
              </a:rPr>
              <a:t>Восемь, десять, двадцать, тридцать.</a:t>
            </a:r>
            <a:endParaRPr lang="ru-RU" sz="1000" dirty="0" smtClean="0">
              <a:solidFill>
                <a:srgbClr val="C00000"/>
              </a:solidFill>
              <a:latin typeface="Times New Roman" pitchFamily="18" charset="0"/>
              <a:cs typeface="Times New Roman" pitchFamily="18" charset="0"/>
            </a:endParaRPr>
          </a:p>
          <a:p>
            <a:pPr lvl="0" eaLnBrk="0" fontAlgn="base" hangingPunct="0">
              <a:spcBef>
                <a:spcPct val="0"/>
              </a:spcBef>
              <a:spcAft>
                <a:spcPct val="0"/>
              </a:spcAft>
            </a:pPr>
            <a:r>
              <a:rPr lang="ru-RU" sz="1000" dirty="0" smtClean="0">
                <a:solidFill>
                  <a:srgbClr val="C00000"/>
                </a:solidFill>
                <a:latin typeface="Times New Roman" pitchFamily="18" charset="0"/>
                <a:ea typeface="Times New Roman" pitchFamily="18" charset="0"/>
                <a:cs typeface="Times New Roman" pitchFamily="18" charset="0"/>
              </a:rPr>
              <a:t>Тут легко со счета сбиться.</a:t>
            </a:r>
            <a:endParaRPr lang="ru-RU" sz="1000" dirty="0" smtClean="0">
              <a:solidFill>
                <a:srgbClr val="C00000"/>
              </a:solidFill>
              <a:latin typeface="Times New Roman" pitchFamily="18" charset="0"/>
              <a:cs typeface="Times New Roman" pitchFamily="18" charset="0"/>
            </a:endParaRPr>
          </a:p>
          <a:p>
            <a:pPr lvl="0" eaLnBrk="0" fontAlgn="base" hangingPunct="0">
              <a:spcBef>
                <a:spcPct val="0"/>
              </a:spcBef>
              <a:spcAft>
                <a:spcPct val="0"/>
              </a:spcAft>
            </a:pPr>
            <a:r>
              <a:rPr lang="ru-RU" sz="1000" dirty="0" smtClean="0">
                <a:solidFill>
                  <a:srgbClr val="C00000"/>
                </a:solidFill>
                <a:latin typeface="Times New Roman" pitchFamily="18" charset="0"/>
                <a:ea typeface="Times New Roman" pitchFamily="18" charset="0"/>
                <a:cs typeface="Times New Roman" pitchFamily="18" charset="0"/>
              </a:rPr>
              <a:t>У кого желанье есть</a:t>
            </a:r>
            <a:endParaRPr lang="ru-RU" sz="1000" dirty="0" smtClean="0">
              <a:solidFill>
                <a:srgbClr val="C00000"/>
              </a:solidFill>
              <a:latin typeface="Times New Roman" pitchFamily="18" charset="0"/>
              <a:cs typeface="Times New Roman" pitchFamily="18" charset="0"/>
            </a:endParaRPr>
          </a:p>
          <a:p>
            <a:pPr lvl="0" eaLnBrk="0" fontAlgn="base" hangingPunct="0">
              <a:spcBef>
                <a:spcPct val="0"/>
              </a:spcBef>
              <a:spcAft>
                <a:spcPct val="0"/>
              </a:spcAft>
            </a:pPr>
            <a:r>
              <a:rPr lang="ru-RU" sz="1000" dirty="0" smtClean="0">
                <a:solidFill>
                  <a:srgbClr val="C00000"/>
                </a:solidFill>
                <a:latin typeface="Times New Roman" pitchFamily="18" charset="0"/>
                <a:ea typeface="Times New Roman" pitchFamily="18" charset="0"/>
                <a:cs typeface="Times New Roman" pitchFamily="18" charset="0"/>
              </a:rPr>
              <a:t>Дольки снова перечесть?</a:t>
            </a:r>
            <a:endParaRPr lang="ru-RU" sz="1000" dirty="0" smtClean="0">
              <a:solidFill>
                <a:srgbClr val="C00000"/>
              </a:solidFill>
              <a:latin typeface="Times New Roman" pitchFamily="18" charset="0"/>
              <a:cs typeface="Times New Roman" pitchFamily="18" charset="0"/>
            </a:endParaRPr>
          </a:p>
          <a:p>
            <a:pPr lvl="0" algn="r" eaLnBrk="0" fontAlgn="base" hangingPunct="0">
              <a:spcBef>
                <a:spcPct val="0"/>
              </a:spcBef>
              <a:spcAft>
                <a:spcPct val="0"/>
              </a:spcAft>
            </a:pPr>
            <a:r>
              <a:rPr lang="ru-RU" sz="1000" b="1" dirty="0" smtClean="0">
                <a:solidFill>
                  <a:srgbClr val="C00000"/>
                </a:solidFill>
                <a:latin typeface="Times New Roman" pitchFamily="18" charset="0"/>
                <a:ea typeface="Times New Roman" pitchFamily="18" charset="0"/>
                <a:cs typeface="Times New Roman" pitchFamily="18" charset="0"/>
              </a:rPr>
              <a:t>(</a:t>
            </a:r>
            <a:r>
              <a:rPr lang="ru-RU" sz="1000" dirty="0" smtClean="0">
                <a:solidFill>
                  <a:srgbClr val="C00000"/>
                </a:solidFill>
                <a:latin typeface="Times New Roman" pitchFamily="18" charset="0"/>
                <a:ea typeface="Times New Roman" pitchFamily="18" charset="0"/>
                <a:cs typeface="Times New Roman" pitchFamily="18" charset="0"/>
              </a:rPr>
              <a:t>Тысячелистник)</a:t>
            </a:r>
            <a:endParaRPr lang="ru-RU" sz="1000" dirty="0" smtClean="0">
              <a:solidFill>
                <a:srgbClr val="C00000"/>
              </a:solidFill>
              <a:latin typeface="Times New Roman" pitchFamily="18" charset="0"/>
              <a:cs typeface="Times New Roman" pitchFamily="18" charset="0"/>
            </a:endParaRPr>
          </a:p>
          <a:p>
            <a:pPr algn="ctr"/>
            <a:endParaRPr lang="ru-RU" sz="1400" dirty="0">
              <a:solidFill>
                <a:srgbClr val="C00000"/>
              </a:solidFill>
              <a:latin typeface="Times New Roman" pitchFamily="18" charset="0"/>
              <a:cs typeface="Times New Roman" pitchFamily="18" charset="0"/>
            </a:endParaRPr>
          </a:p>
        </p:txBody>
      </p:sp>
      <p:sp>
        <p:nvSpPr>
          <p:cNvPr id="11" name="Скругленная прямоугольная выноска 10"/>
          <p:cNvSpPr/>
          <p:nvPr/>
        </p:nvSpPr>
        <p:spPr>
          <a:xfrm>
            <a:off x="1857356" y="1142984"/>
            <a:ext cx="1500198" cy="5072098"/>
          </a:xfrm>
          <a:prstGeom prst="wedgeRoundRectCallout">
            <a:avLst>
              <a:gd name="adj1" fmla="val -87957"/>
              <a:gd name="adj2" fmla="val 58849"/>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rgbClr val="C00000"/>
                </a:solidFill>
                <a:latin typeface="Times New Roman" pitchFamily="18" charset="0"/>
                <a:cs typeface="Times New Roman" pitchFamily="18" charset="0"/>
              </a:rPr>
              <a:t>Не играю, не мечтаю,</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Сижу – листики считаю…</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И не тысяча здесь вовсе,</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А всего лишь триста восемь.</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Кто-то был давно неправ:</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Лепестки не сосчитав,</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Без особого призвания</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Дал неверное название.</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Не считали, но напрасно:</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Почемучка я ужасный,</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Я в ботанике – отличник,</a:t>
            </a:r>
            <a:br>
              <a:rPr lang="ru-RU" sz="1200" dirty="0" smtClean="0">
                <a:solidFill>
                  <a:srgbClr val="C00000"/>
                </a:solidFill>
                <a:latin typeface="Times New Roman" pitchFamily="18" charset="0"/>
                <a:cs typeface="Times New Roman" pitchFamily="18" charset="0"/>
              </a:rPr>
            </a:br>
            <a:r>
              <a:rPr lang="ru-RU" sz="1200" dirty="0" smtClean="0">
                <a:solidFill>
                  <a:srgbClr val="C00000"/>
                </a:solidFill>
                <a:latin typeface="Times New Roman" pitchFamily="18" charset="0"/>
                <a:cs typeface="Times New Roman" pitchFamily="18" charset="0"/>
              </a:rPr>
              <a:t>Почему тысячелистник?</a:t>
            </a:r>
          </a:p>
          <a:p>
            <a:pPr algn="r"/>
            <a:endParaRPr lang="ru-RU" sz="1200" b="1" dirty="0" smtClean="0">
              <a:solidFill>
                <a:srgbClr val="C00000"/>
              </a:solidFill>
              <a:latin typeface="Times New Roman" pitchFamily="18" charset="0"/>
              <a:cs typeface="Times New Roman" pitchFamily="18" charset="0"/>
            </a:endParaRPr>
          </a:p>
          <a:p>
            <a:pPr algn="r"/>
            <a:r>
              <a:rPr lang="ru-RU" sz="1200" b="1" dirty="0" smtClean="0">
                <a:solidFill>
                  <a:srgbClr val="C00000"/>
                </a:solidFill>
                <a:latin typeface="Times New Roman" pitchFamily="18" charset="0"/>
                <a:cs typeface="Times New Roman" pitchFamily="18" charset="0"/>
              </a:rPr>
              <a:t> (</a:t>
            </a:r>
            <a:r>
              <a:rPr lang="ru-RU" sz="1200" dirty="0" smtClean="0">
                <a:solidFill>
                  <a:srgbClr val="C00000"/>
                </a:solidFill>
                <a:latin typeface="Times New Roman" pitchFamily="18" charset="0"/>
                <a:cs typeface="Times New Roman" pitchFamily="18" charset="0"/>
              </a:rPr>
              <a:t>А. Алферова)</a:t>
            </a:r>
            <a:endParaRPr lang="ru-RU" sz="1200" dirty="0">
              <a:solidFill>
                <a:srgbClr val="C00000"/>
              </a:solidFill>
              <a:latin typeface="Times New Roman" pitchFamily="18" charset="0"/>
              <a:cs typeface="Times New Roman" pitchFamily="18" charset="0"/>
            </a:endParaRPr>
          </a:p>
        </p:txBody>
      </p:sp>
      <p:sp>
        <p:nvSpPr>
          <p:cNvPr id="12" name="Скругленная прямоугольная выноска 11"/>
          <p:cNvSpPr/>
          <p:nvPr/>
        </p:nvSpPr>
        <p:spPr>
          <a:xfrm>
            <a:off x="3428992" y="4786322"/>
            <a:ext cx="5572164" cy="1928826"/>
          </a:xfrm>
          <a:prstGeom prst="wedgeRoundRectCallout">
            <a:avLst>
              <a:gd name="adj1" fmla="val 28123"/>
              <a:gd name="adj2" fmla="val 49594"/>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rgbClr val="C00000"/>
                </a:solidFill>
                <a:latin typeface="Times New Roman" pitchFamily="18" charset="0"/>
                <a:cs typeface="Times New Roman" pitchFamily="18" charset="0"/>
              </a:rPr>
              <a:t>Тысячелистник относится к числу популярнейших лекарственных народных средств медицины. Лекарственную ценность представляет трава и соцветия тысячелистника. Растение уменьшает вздутие кишечника и борется с метеоризмом, обладает лучшими кровоостанавливающими свойствами и показано при любых видах кровотечений. Так же это растение обладает противовоспалительными, противоаллергическими и бактерицидными свойствами.  Его используют при воспалениях десен, горла; при угревой сыпи, фурункулах, </a:t>
            </a:r>
            <a:r>
              <a:rPr lang="ru-RU" sz="1200" dirty="0" err="1" smtClean="0">
                <a:solidFill>
                  <a:srgbClr val="C00000"/>
                </a:solidFill>
                <a:latin typeface="Times New Roman" pitchFamily="18" charset="0"/>
                <a:cs typeface="Times New Roman" pitchFamily="18" charset="0"/>
              </a:rPr>
              <a:t>свищях</a:t>
            </a:r>
            <a:r>
              <a:rPr lang="ru-RU" sz="1200" dirty="0" smtClean="0">
                <a:solidFill>
                  <a:srgbClr val="C00000"/>
                </a:solidFill>
                <a:latin typeface="Times New Roman" pitchFamily="18" charset="0"/>
                <a:cs typeface="Times New Roman" pitchFamily="18" charset="0"/>
              </a:rPr>
              <a:t>; выпадении волос. Все лекарственные формы растения обладают некоторым токсическим эффектом, поэтому внутреннее потребление требует осторожности</a:t>
            </a:r>
            <a:endParaRPr lang="ru-RU" sz="1200" dirty="0">
              <a:solidFill>
                <a:srgbClr val="C00000"/>
              </a:solidFill>
              <a:latin typeface="Times New Roman" pitchFamily="18" charset="0"/>
              <a:cs typeface="Times New Roman" pitchFamily="18" charset="0"/>
            </a:endParaRPr>
          </a:p>
        </p:txBody>
      </p:sp>
      <p:sp>
        <p:nvSpPr>
          <p:cNvPr id="19457" name="Rectangle 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Круглая лента лицом вверх 2"/>
          <p:cNvSpPr/>
          <p:nvPr/>
        </p:nvSpPr>
        <p:spPr>
          <a:xfrm>
            <a:off x="2714612" y="285728"/>
            <a:ext cx="3571900" cy="571504"/>
          </a:xfrm>
          <a:prstGeom prst="ellipse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C00000"/>
                </a:solidFill>
                <a:latin typeface="Times New Roman" pitchFamily="18" charset="0"/>
                <a:cs typeface="Times New Roman" pitchFamily="18" charset="0"/>
              </a:rPr>
              <a:t>Черёмуха</a:t>
            </a:r>
            <a:endParaRPr lang="ru-RU" sz="2800" dirty="0">
              <a:solidFill>
                <a:srgbClr val="C00000"/>
              </a:solidFill>
              <a:latin typeface="Times New Roman" pitchFamily="18" charset="0"/>
              <a:cs typeface="Times New Roman" pitchFamily="18" charset="0"/>
            </a:endParaRPr>
          </a:p>
        </p:txBody>
      </p:sp>
      <p:sp>
        <p:nvSpPr>
          <p:cNvPr id="4" name="Блок-схема: процесс 3"/>
          <p:cNvSpPr/>
          <p:nvPr/>
        </p:nvSpPr>
        <p:spPr>
          <a:xfrm>
            <a:off x="214282" y="214290"/>
            <a:ext cx="1928826" cy="428628"/>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latin typeface="Times New Roman" pitchFamily="18" charset="0"/>
                <a:cs typeface="Times New Roman" pitchFamily="18" charset="0"/>
              </a:rPr>
              <a:t>ПУНКТ № 27</a:t>
            </a:r>
            <a:endParaRPr lang="ru-RU" dirty="0">
              <a:solidFill>
                <a:srgbClr val="C00000"/>
              </a:solidFill>
              <a:latin typeface="Times New Roman" pitchFamily="18" charset="0"/>
              <a:cs typeface="Times New Roman" pitchFamily="18" charset="0"/>
            </a:endParaRPr>
          </a:p>
        </p:txBody>
      </p:sp>
      <p:pic>
        <p:nvPicPr>
          <p:cNvPr id="5" name="Рисунок 4" descr="2-2.jpg"/>
          <p:cNvPicPr>
            <a:picLocks noChangeAspect="1"/>
          </p:cNvPicPr>
          <p:nvPr/>
        </p:nvPicPr>
        <p:blipFill>
          <a:blip r:embed="rId2" cstate="print"/>
          <a:stretch>
            <a:fillRect/>
          </a:stretch>
        </p:blipFill>
        <p:spPr>
          <a:xfrm>
            <a:off x="1" y="5572140"/>
            <a:ext cx="905996" cy="1285860"/>
          </a:xfrm>
          <a:prstGeom prst="rect">
            <a:avLst/>
          </a:prstGeom>
        </p:spPr>
      </p:pic>
      <p:pic>
        <p:nvPicPr>
          <p:cNvPr id="7" name="Рисунок 6" descr="derevyaчерем.jpg"/>
          <p:cNvPicPr>
            <a:picLocks noChangeAspect="1"/>
          </p:cNvPicPr>
          <p:nvPr/>
        </p:nvPicPr>
        <p:blipFill>
          <a:blip r:embed="rId3" cstate="print"/>
          <a:stretch>
            <a:fillRect/>
          </a:stretch>
        </p:blipFill>
        <p:spPr>
          <a:xfrm>
            <a:off x="142844" y="785794"/>
            <a:ext cx="1643074" cy="1658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черемушка.jpg"/>
          <p:cNvPicPr>
            <a:picLocks noChangeAspect="1"/>
          </p:cNvPicPr>
          <p:nvPr/>
        </p:nvPicPr>
        <p:blipFill>
          <a:blip r:embed="rId4" cstate="print"/>
          <a:stretch>
            <a:fillRect/>
          </a:stretch>
        </p:blipFill>
        <p:spPr>
          <a:xfrm>
            <a:off x="6786578" y="5000636"/>
            <a:ext cx="1079361" cy="17124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Скругленная прямоугольная выноска 9"/>
          <p:cNvSpPr/>
          <p:nvPr/>
        </p:nvSpPr>
        <p:spPr>
          <a:xfrm>
            <a:off x="6072198" y="785794"/>
            <a:ext cx="2928958" cy="4071966"/>
          </a:xfrm>
          <a:prstGeom prst="wedgeRoundRectCallout">
            <a:avLst>
              <a:gd name="adj1" fmla="val -45891"/>
              <a:gd name="adj2" fmla="val 5213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solidFill>
                  <a:srgbClr val="C00000"/>
                </a:solidFill>
              </a:rPr>
              <a:t>Лекарственную ценность представляют - кора, плоды, цветы и листья. Плоды являются противовоспалительным, вяжущим, нормализующим работу желудка и кишечника средством. Кору применяют как мочегонное, противолихорадочное, жаропонижающее и потогонное средство. Листья применяют при глазных заболеваниях, делая из них примочки, в виде отвара используют при нарушениях пищеварения и расстройствах желудка. Настой из плодов, укрепляет иммунную систему, полезен при авитаминозе и при упадке сил. Цветы помогают в лечении гнойных воспаленных порезов, ожогов и других повреждений кожных покровов. Отвары из коры и листьев помогают при мышечном и суставном ревматизме. </a:t>
            </a:r>
            <a:endParaRPr lang="ru-RU" sz="1100" dirty="0">
              <a:solidFill>
                <a:srgbClr val="C00000"/>
              </a:solidFill>
            </a:endParaRPr>
          </a:p>
        </p:txBody>
      </p:sp>
      <p:sp>
        <p:nvSpPr>
          <p:cNvPr id="11" name="Скругленная прямоугольная выноска 10"/>
          <p:cNvSpPr/>
          <p:nvPr/>
        </p:nvSpPr>
        <p:spPr>
          <a:xfrm>
            <a:off x="142844" y="2571744"/>
            <a:ext cx="2071702" cy="1785950"/>
          </a:xfrm>
          <a:prstGeom prst="wedgeRoundRectCallout">
            <a:avLst>
              <a:gd name="adj1" fmla="val -31710"/>
              <a:gd name="adj2" fmla="val 8192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rgbClr val="C00000"/>
                </a:solidFill>
                <a:latin typeface="Times New Roman" pitchFamily="18" charset="0"/>
                <a:cs typeface="Times New Roman" pitchFamily="18" charset="0"/>
              </a:rPr>
              <a:t>Разыгралась метелица, </a:t>
            </a:r>
          </a:p>
          <a:p>
            <a:r>
              <a:rPr lang="ru-RU" sz="1200" dirty="0" smtClean="0">
                <a:solidFill>
                  <a:srgbClr val="C00000"/>
                </a:solidFill>
                <a:latin typeface="Times New Roman" pitchFamily="18" charset="0"/>
                <a:cs typeface="Times New Roman" pitchFamily="18" charset="0"/>
              </a:rPr>
              <a:t>По долине меж гор. </a:t>
            </a:r>
          </a:p>
          <a:p>
            <a:r>
              <a:rPr lang="ru-RU" sz="1200" dirty="0" smtClean="0">
                <a:solidFill>
                  <a:srgbClr val="C00000"/>
                </a:solidFill>
                <a:latin typeface="Times New Roman" pitchFamily="18" charset="0"/>
                <a:cs typeface="Times New Roman" pitchFamily="18" charset="0"/>
              </a:rPr>
              <a:t>Вихри белые стелются </a:t>
            </a:r>
          </a:p>
          <a:p>
            <a:r>
              <a:rPr lang="ru-RU" sz="1200" dirty="0" smtClean="0">
                <a:solidFill>
                  <a:srgbClr val="C00000"/>
                </a:solidFill>
                <a:latin typeface="Times New Roman" pitchFamily="18" charset="0"/>
                <a:cs typeface="Times New Roman" pitchFamily="18" charset="0"/>
              </a:rPr>
              <a:t>На зелёный ковёр. </a:t>
            </a:r>
          </a:p>
          <a:p>
            <a:r>
              <a:rPr lang="ru-RU" sz="1200" dirty="0" smtClean="0">
                <a:solidFill>
                  <a:srgbClr val="C00000"/>
                </a:solidFill>
                <a:latin typeface="Times New Roman" pitchFamily="18" charset="0"/>
                <a:cs typeface="Times New Roman" pitchFamily="18" charset="0"/>
              </a:rPr>
              <a:t>То черёмуха юная </a:t>
            </a:r>
          </a:p>
          <a:p>
            <a:r>
              <a:rPr lang="ru-RU" sz="1200" dirty="0" smtClean="0">
                <a:solidFill>
                  <a:srgbClr val="C00000"/>
                </a:solidFill>
                <a:latin typeface="Times New Roman" pitchFamily="18" charset="0"/>
                <a:cs typeface="Times New Roman" pitchFamily="18" charset="0"/>
              </a:rPr>
              <a:t>По весне зацвела </a:t>
            </a:r>
          </a:p>
          <a:p>
            <a:r>
              <a:rPr lang="ru-RU" sz="1200" dirty="0" smtClean="0">
                <a:solidFill>
                  <a:srgbClr val="C00000"/>
                </a:solidFill>
                <a:latin typeface="Times New Roman" pitchFamily="18" charset="0"/>
                <a:cs typeface="Times New Roman" pitchFamily="18" charset="0"/>
              </a:rPr>
              <a:t>И, обычно угрюмая, </a:t>
            </a:r>
          </a:p>
          <a:p>
            <a:r>
              <a:rPr lang="ru-RU" sz="1200" dirty="0" smtClean="0">
                <a:solidFill>
                  <a:srgbClr val="C00000"/>
                </a:solidFill>
                <a:latin typeface="Times New Roman" pitchFamily="18" charset="0"/>
                <a:cs typeface="Times New Roman" pitchFamily="18" charset="0"/>
              </a:rPr>
              <a:t>Вдруг тайга ожила. </a:t>
            </a:r>
          </a:p>
          <a:p>
            <a:pPr algn="r"/>
            <a:r>
              <a:rPr lang="ru-RU" sz="1200" dirty="0" smtClean="0">
                <a:solidFill>
                  <a:srgbClr val="C00000"/>
                </a:solidFill>
                <a:latin typeface="Times New Roman" pitchFamily="18" charset="0"/>
                <a:cs typeface="Times New Roman" pitchFamily="18" charset="0"/>
              </a:rPr>
              <a:t>(Артём Подогов)</a:t>
            </a:r>
          </a:p>
          <a:p>
            <a:pPr algn="ctr"/>
            <a:endParaRPr lang="ru-RU" sz="1200" dirty="0">
              <a:solidFill>
                <a:srgbClr val="C00000"/>
              </a:solidFill>
              <a:latin typeface="Times New Roman" pitchFamily="18" charset="0"/>
              <a:cs typeface="Times New Roman" pitchFamily="18" charset="0"/>
            </a:endParaRPr>
          </a:p>
        </p:txBody>
      </p:sp>
      <p:sp>
        <p:nvSpPr>
          <p:cNvPr id="12" name="Скругленная прямоугольная выноска 11"/>
          <p:cNvSpPr/>
          <p:nvPr/>
        </p:nvSpPr>
        <p:spPr>
          <a:xfrm>
            <a:off x="2571736" y="1000108"/>
            <a:ext cx="3429024" cy="5715040"/>
          </a:xfrm>
          <a:prstGeom prst="wedgeRoundRectCallout">
            <a:avLst>
              <a:gd name="adj1" fmla="val -77260"/>
              <a:gd name="adj2" fmla="val -4374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00" dirty="0" smtClean="0">
                <a:solidFill>
                  <a:srgbClr val="C00000"/>
                </a:solidFill>
                <a:latin typeface="Times New Roman" pitchFamily="18" charset="0"/>
                <a:cs typeface="Times New Roman" pitchFamily="18" charset="0"/>
              </a:rPr>
              <a:t>Лат. </a:t>
            </a:r>
            <a:r>
              <a:rPr lang="la-Latn" sz="1300" i="1" dirty="0" smtClean="0">
                <a:solidFill>
                  <a:srgbClr val="C00000"/>
                </a:solidFill>
                <a:latin typeface="Times New Roman" pitchFamily="18" charset="0"/>
                <a:cs typeface="Times New Roman" pitchFamily="18" charset="0"/>
              </a:rPr>
              <a:t>Prúnus pádus</a:t>
            </a:r>
            <a:r>
              <a:rPr lang="ru-RU" sz="1300" dirty="0" smtClean="0">
                <a:solidFill>
                  <a:srgbClr val="C00000"/>
                </a:solidFill>
                <a:latin typeface="Times New Roman" pitchFamily="18" charset="0"/>
                <a:cs typeface="Times New Roman" pitchFamily="18" charset="0"/>
              </a:rPr>
              <a:t>, «слива с реки </a:t>
            </a:r>
            <a:r>
              <a:rPr lang="ru-RU" sz="1300" u="sng" dirty="0" smtClean="0">
                <a:solidFill>
                  <a:srgbClr val="C00000"/>
                </a:solidFill>
                <a:latin typeface="Times New Roman" pitchFamily="18" charset="0"/>
                <a:cs typeface="Times New Roman" pitchFamily="18" charset="0"/>
                <a:hlinkClick r:id="rId5" tooltip="По (река)"/>
              </a:rPr>
              <a:t>По</a:t>
            </a:r>
            <a:r>
              <a:rPr lang="ru-RU" sz="1300" dirty="0" smtClean="0">
                <a:solidFill>
                  <a:srgbClr val="C00000"/>
                </a:solidFill>
                <a:latin typeface="Times New Roman" pitchFamily="18" charset="0"/>
                <a:cs typeface="Times New Roman" pitchFamily="18" charset="0"/>
              </a:rPr>
              <a:t>», в народе «красавица невеста». Из рода сливовых, представитель семейства розоцветных (</a:t>
            </a:r>
            <a:r>
              <a:rPr lang="ru-RU" sz="1300" dirty="0" err="1" smtClean="0">
                <a:solidFill>
                  <a:srgbClr val="C00000"/>
                </a:solidFill>
                <a:latin typeface="Times New Roman" pitchFamily="18" charset="0"/>
                <a:cs typeface="Times New Roman" pitchFamily="18" charset="0"/>
              </a:rPr>
              <a:t>Rosaceae</a:t>
            </a:r>
            <a:r>
              <a:rPr lang="ru-RU" sz="1300" dirty="0" smtClean="0">
                <a:solidFill>
                  <a:srgbClr val="C00000"/>
                </a:solidFill>
                <a:latin typeface="Times New Roman" pitchFamily="18" charset="0"/>
                <a:cs typeface="Times New Roman" pitchFamily="18" charset="0"/>
              </a:rPr>
              <a:t>). Черемуха это деревья или кустарник высотой  15-16 м. Крона взрослого дерева шаровидная, в период цветения становится почти белого цвета из-за обилия образующихся сильно пахнущих цветов, имеющих цветоножку и собранные в многоцветковое соцветие (10-15 см.). Отцветая, черемуха образует плоды, шаровидной формы костянки, блестяще-глянцевого черного цвета, сладкие, с тонким слоем сильно вяжущей мякоти. Косточка круглой формы. Кора старых деревьев серовато-черная, не блестящая, матовая, а у молодых побегов она темно-коричневая, покрытая редкими желтовато-белыми чечевичками. Изнутри кора имеет желтый цвет и характерный миндально-медовый запах. Листья у черемухи ярко зеленого цвета, поочередно расположенные, имеют короткий черешок, сверху матовые, слегка морщинистые, а снизу сизоватые. Размножается корневой порослью, крайне редко семенами</a:t>
            </a:r>
            <a:endParaRPr lang="ru-RU" sz="1300" dirty="0">
              <a:solidFill>
                <a:srgbClr val="C00000"/>
              </a:solidFill>
              <a:latin typeface="Times New Roman" pitchFamily="18" charset="0"/>
              <a:cs typeface="Times New Roman" pitchFamily="18" charset="0"/>
            </a:endParaRPr>
          </a:p>
        </p:txBody>
      </p:sp>
      <p:sp>
        <p:nvSpPr>
          <p:cNvPr id="14" name="Скругленная прямоугольная выноска 13"/>
          <p:cNvSpPr/>
          <p:nvPr/>
        </p:nvSpPr>
        <p:spPr>
          <a:xfrm>
            <a:off x="928662" y="4429132"/>
            <a:ext cx="1643074" cy="2286016"/>
          </a:xfrm>
          <a:prstGeom prst="wedgeRoundRectCallout">
            <a:avLst>
              <a:gd name="adj1" fmla="val -71465"/>
              <a:gd name="adj2" fmla="val -27414"/>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rgbClr val="C00000"/>
                </a:solidFill>
                <a:latin typeface="Times New Roman" pitchFamily="18" charset="0"/>
                <a:cs typeface="Times New Roman" pitchFamily="18" charset="0"/>
              </a:rPr>
              <a:t>Будто снежный шар бела,</a:t>
            </a:r>
          </a:p>
          <a:p>
            <a:r>
              <a:rPr lang="ru-RU" sz="1200" dirty="0" smtClean="0">
                <a:solidFill>
                  <a:srgbClr val="C00000"/>
                </a:solidFill>
                <a:latin typeface="Times New Roman" pitchFamily="18" charset="0"/>
                <a:cs typeface="Times New Roman" pitchFamily="18" charset="0"/>
              </a:rPr>
              <a:t>По весне она цвела,</a:t>
            </a:r>
          </a:p>
          <a:p>
            <a:r>
              <a:rPr lang="ru-RU" sz="1200" dirty="0" smtClean="0">
                <a:solidFill>
                  <a:srgbClr val="C00000"/>
                </a:solidFill>
                <a:latin typeface="Times New Roman" pitchFamily="18" charset="0"/>
                <a:cs typeface="Times New Roman" pitchFamily="18" charset="0"/>
              </a:rPr>
              <a:t>Нежный запах источала.</a:t>
            </a:r>
          </a:p>
          <a:p>
            <a:r>
              <a:rPr lang="ru-RU" sz="1200" dirty="0" smtClean="0">
                <a:solidFill>
                  <a:srgbClr val="C00000"/>
                </a:solidFill>
                <a:latin typeface="Times New Roman" pitchFamily="18" charset="0"/>
                <a:cs typeface="Times New Roman" pitchFamily="18" charset="0"/>
              </a:rPr>
              <a:t>А когда пора настала,</a:t>
            </a:r>
          </a:p>
          <a:p>
            <a:r>
              <a:rPr lang="ru-RU" sz="1200" dirty="0" smtClean="0">
                <a:solidFill>
                  <a:srgbClr val="C00000"/>
                </a:solidFill>
                <a:latin typeface="Times New Roman" pitchFamily="18" charset="0"/>
                <a:cs typeface="Times New Roman" pitchFamily="18" charset="0"/>
              </a:rPr>
              <a:t>Разом сделалась она</a:t>
            </a:r>
          </a:p>
          <a:p>
            <a:r>
              <a:rPr lang="ru-RU" sz="1200" dirty="0" smtClean="0">
                <a:solidFill>
                  <a:srgbClr val="C00000"/>
                </a:solidFill>
                <a:latin typeface="Times New Roman" pitchFamily="18" charset="0"/>
                <a:cs typeface="Times New Roman" pitchFamily="18" charset="0"/>
              </a:rPr>
              <a:t>Вся от ягоды черна.</a:t>
            </a:r>
          </a:p>
          <a:p>
            <a:pPr algn="r"/>
            <a:r>
              <a:rPr lang="ru-RU" sz="1200" dirty="0" smtClean="0">
                <a:solidFill>
                  <a:srgbClr val="C00000"/>
                </a:solidFill>
                <a:latin typeface="Times New Roman" pitchFamily="18" charset="0"/>
                <a:cs typeface="Times New Roman" pitchFamily="18" charset="0"/>
              </a:rPr>
              <a:t>(Черемуха)</a:t>
            </a:r>
          </a:p>
          <a:p>
            <a:pPr algn="ctr"/>
            <a:endParaRPr lang="ru-RU" sz="1200" dirty="0">
              <a:solidFill>
                <a:srgbClr val="C00000"/>
              </a:solidFill>
              <a:latin typeface="Times New Roman" pitchFamily="18" charset="0"/>
              <a:cs typeface="Times New Roman" pitchFamily="18" charset="0"/>
            </a:endParaRPr>
          </a:p>
        </p:txBody>
      </p:sp>
      <p:pic>
        <p:nvPicPr>
          <p:cNvPr id="6" name="Рисунок 5" descr="сироп чер.jpg"/>
          <p:cNvPicPr>
            <a:picLocks noChangeAspect="1"/>
          </p:cNvPicPr>
          <p:nvPr/>
        </p:nvPicPr>
        <p:blipFill>
          <a:blip r:embed="rId6"/>
          <a:stretch>
            <a:fillRect/>
          </a:stretch>
        </p:blipFill>
        <p:spPr>
          <a:xfrm>
            <a:off x="5929322" y="5000636"/>
            <a:ext cx="785818" cy="16719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Рисунок 8" descr="черем ствол.jpg"/>
          <p:cNvPicPr>
            <a:picLocks noChangeAspect="1"/>
          </p:cNvPicPr>
          <p:nvPr/>
        </p:nvPicPr>
        <p:blipFill>
          <a:blip r:embed="rId7" cstate="print"/>
          <a:stretch>
            <a:fillRect/>
          </a:stretch>
        </p:blipFill>
        <p:spPr>
          <a:xfrm>
            <a:off x="7786710" y="4572008"/>
            <a:ext cx="1357290" cy="228599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letnee nastroenie</Template>
  <TotalTime>1238</TotalTime>
  <Words>2493</Words>
  <Application>Microsoft Office PowerPoint</Application>
  <PresentationFormat>Экран (4:3)</PresentationFormat>
  <Paragraphs>163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默认设计模板</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Роман-Лиза</dc:creator>
  <cp:lastModifiedBy>Lydmila Budilova</cp:lastModifiedBy>
  <cp:revision>112</cp:revision>
  <dcterms:created xsi:type="dcterms:W3CDTF">2018-07-25T09:10:40Z</dcterms:created>
  <dcterms:modified xsi:type="dcterms:W3CDTF">2018-07-29T10:01:41Z</dcterms:modified>
</cp:coreProperties>
</file>