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3" d="100"/>
          <a:sy n="73" d="100"/>
        </p:scale>
        <p:origin x="4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3">
  <dgm:title val=""/>
  <dgm:desc val=""/>
  <dgm:catLst>
    <dgm:cat type="accent5" pri="11300"/>
  </dgm:catLst>
  <dgm:styleLbl name="node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shade val="80000"/>
      </a:schemeClr>
      <a:schemeClr val="accent5">
        <a:tint val="7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/>
    <dgm:txEffectClrLst/>
  </dgm:styleLbl>
  <dgm:styleLbl name="ln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9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8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57F1422-C17D-4FF5-AF24-1D84E0B24FFD}" type="doc">
      <dgm:prSet loTypeId="urn:microsoft.com/office/officeart/2005/8/layout/matrix1" loCatId="matrix" qsTypeId="urn:microsoft.com/office/officeart/2005/8/quickstyle/simple1" qsCatId="simple" csTypeId="urn:microsoft.com/office/officeart/2005/8/colors/accent5_3" csCatId="accent5" phldr="1"/>
      <dgm:spPr/>
      <dgm:t>
        <a:bodyPr/>
        <a:lstStyle/>
        <a:p>
          <a:endParaRPr lang="ru-RU"/>
        </a:p>
      </dgm:t>
    </dgm:pt>
    <dgm:pt modelId="{653C3A99-2486-4CB9-80C7-67321769AF6B}">
      <dgm:prSet phldrT="[Текст]"/>
      <dgm:spPr/>
      <dgm:t>
        <a:bodyPr/>
        <a:lstStyle/>
        <a:p>
          <a:r>
            <a:rPr lang="ru-RU" b="1" dirty="0" smtClean="0"/>
            <a:t>Здоровье</a:t>
          </a:r>
          <a:endParaRPr lang="ru-RU" b="1" dirty="0"/>
        </a:p>
      </dgm:t>
    </dgm:pt>
    <dgm:pt modelId="{2FB7AB04-2C5E-428D-80D0-2CA3BC9B640C}" type="parTrans" cxnId="{5E932AFD-5C24-4E28-89BC-810E6F32BD65}">
      <dgm:prSet/>
      <dgm:spPr/>
      <dgm:t>
        <a:bodyPr/>
        <a:lstStyle/>
        <a:p>
          <a:endParaRPr lang="ru-RU"/>
        </a:p>
      </dgm:t>
    </dgm:pt>
    <dgm:pt modelId="{6FB0F18D-618D-4BE6-87E2-F02DB609FAD7}" type="sibTrans" cxnId="{5E932AFD-5C24-4E28-89BC-810E6F32BD65}">
      <dgm:prSet/>
      <dgm:spPr/>
      <dgm:t>
        <a:bodyPr/>
        <a:lstStyle/>
        <a:p>
          <a:endParaRPr lang="ru-RU"/>
        </a:p>
      </dgm:t>
    </dgm:pt>
    <dgm:pt modelId="{8AEC235F-6736-4EEF-B609-577E709C8E80}">
      <dgm:prSet phldrT="[Текст]"/>
      <dgm:spPr/>
      <dgm:t>
        <a:bodyPr/>
        <a:lstStyle/>
        <a:p>
          <a:r>
            <a:rPr lang="ru-RU" b="1" dirty="0" smtClean="0"/>
            <a:t>Формирование</a:t>
          </a:r>
          <a:endParaRPr lang="ru-RU" b="1" dirty="0"/>
        </a:p>
      </dgm:t>
    </dgm:pt>
    <dgm:pt modelId="{5BCD75B3-8D9A-4E91-BC19-A98A5383A644}" type="parTrans" cxnId="{3FD05469-C16A-4025-9B25-8FD58090F1AC}">
      <dgm:prSet/>
      <dgm:spPr/>
      <dgm:t>
        <a:bodyPr/>
        <a:lstStyle/>
        <a:p>
          <a:endParaRPr lang="ru-RU"/>
        </a:p>
      </dgm:t>
    </dgm:pt>
    <dgm:pt modelId="{8C91F7BE-441E-4520-8781-4A680D9E71C5}" type="sibTrans" cxnId="{3FD05469-C16A-4025-9B25-8FD58090F1AC}">
      <dgm:prSet/>
      <dgm:spPr/>
      <dgm:t>
        <a:bodyPr/>
        <a:lstStyle/>
        <a:p>
          <a:endParaRPr lang="ru-RU"/>
        </a:p>
      </dgm:t>
    </dgm:pt>
    <dgm:pt modelId="{401D7A1D-035D-4339-8B9D-FCD46D5962B2}">
      <dgm:prSet phldrT="[Текст]"/>
      <dgm:spPr/>
      <dgm:t>
        <a:bodyPr/>
        <a:lstStyle/>
        <a:p>
          <a:r>
            <a:rPr lang="ru-RU" b="1" smtClean="0"/>
            <a:t>Сохранение</a:t>
          </a:r>
          <a:endParaRPr lang="ru-RU" b="1" dirty="0"/>
        </a:p>
      </dgm:t>
    </dgm:pt>
    <dgm:pt modelId="{7B9965AA-BA53-4D73-9CD6-BDE73DACDC12}" type="parTrans" cxnId="{A01A0E11-D031-41DC-9ECE-CF422EADD886}">
      <dgm:prSet/>
      <dgm:spPr/>
      <dgm:t>
        <a:bodyPr/>
        <a:lstStyle/>
        <a:p>
          <a:endParaRPr lang="ru-RU"/>
        </a:p>
      </dgm:t>
    </dgm:pt>
    <dgm:pt modelId="{7A71D1F4-C1C4-4601-BD9B-66B2247D60EA}" type="sibTrans" cxnId="{A01A0E11-D031-41DC-9ECE-CF422EADD886}">
      <dgm:prSet/>
      <dgm:spPr/>
      <dgm:t>
        <a:bodyPr/>
        <a:lstStyle/>
        <a:p>
          <a:endParaRPr lang="ru-RU"/>
        </a:p>
      </dgm:t>
    </dgm:pt>
    <dgm:pt modelId="{35F20009-EC05-4EB2-8F38-B8F414CF5363}">
      <dgm:prSet phldrT="[Текст]"/>
      <dgm:spPr/>
      <dgm:t>
        <a:bodyPr/>
        <a:lstStyle/>
        <a:p>
          <a:r>
            <a:rPr lang="ru-RU" b="1" dirty="0" smtClean="0"/>
            <a:t>Укрепление</a:t>
          </a:r>
          <a:endParaRPr lang="ru-RU" b="1" dirty="0"/>
        </a:p>
      </dgm:t>
    </dgm:pt>
    <dgm:pt modelId="{0B33C1D1-7C94-43B4-A710-9C11F625CDC7}" type="parTrans" cxnId="{087D2681-3A3C-4FF3-BA2B-3D79F3F3BB82}">
      <dgm:prSet/>
      <dgm:spPr/>
      <dgm:t>
        <a:bodyPr/>
        <a:lstStyle/>
        <a:p>
          <a:endParaRPr lang="ru-RU"/>
        </a:p>
      </dgm:t>
    </dgm:pt>
    <dgm:pt modelId="{385AC057-D027-41AA-8607-6E7ADFB6F647}" type="sibTrans" cxnId="{087D2681-3A3C-4FF3-BA2B-3D79F3F3BB82}">
      <dgm:prSet/>
      <dgm:spPr/>
      <dgm:t>
        <a:bodyPr/>
        <a:lstStyle/>
        <a:p>
          <a:endParaRPr lang="ru-RU"/>
        </a:p>
      </dgm:t>
    </dgm:pt>
    <dgm:pt modelId="{2C843124-4D2D-41BE-9BC5-A4DD5BA70B31}">
      <dgm:prSet phldrT="[Текст]"/>
      <dgm:spPr/>
      <dgm:t>
        <a:bodyPr/>
        <a:lstStyle/>
        <a:p>
          <a:r>
            <a:rPr lang="ru-RU" b="1" dirty="0" smtClean="0"/>
            <a:t>Реабилитация</a:t>
          </a:r>
          <a:endParaRPr lang="ru-RU" b="1" dirty="0"/>
        </a:p>
      </dgm:t>
    </dgm:pt>
    <dgm:pt modelId="{DE947E94-12DB-4AF1-ACF7-AA445F7A1671}" type="parTrans" cxnId="{583D4C86-5F8B-479F-9670-7871EF61EFBB}">
      <dgm:prSet/>
      <dgm:spPr/>
      <dgm:t>
        <a:bodyPr/>
        <a:lstStyle/>
        <a:p>
          <a:endParaRPr lang="ru-RU"/>
        </a:p>
      </dgm:t>
    </dgm:pt>
    <dgm:pt modelId="{5333114A-72C4-49D4-91ED-2180B8B45635}" type="sibTrans" cxnId="{583D4C86-5F8B-479F-9670-7871EF61EFBB}">
      <dgm:prSet/>
      <dgm:spPr/>
      <dgm:t>
        <a:bodyPr/>
        <a:lstStyle/>
        <a:p>
          <a:endParaRPr lang="ru-RU"/>
        </a:p>
      </dgm:t>
    </dgm:pt>
    <dgm:pt modelId="{1C76C2FF-1EB1-4FE2-8AED-49DAB83E90D0}" type="pres">
      <dgm:prSet presAssocID="{C57F1422-C17D-4FF5-AF24-1D84E0B24FFD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8B3CAC4-3066-477F-9EA0-47056A519611}" type="pres">
      <dgm:prSet presAssocID="{C57F1422-C17D-4FF5-AF24-1D84E0B24FFD}" presName="matrix" presStyleCnt="0"/>
      <dgm:spPr/>
    </dgm:pt>
    <dgm:pt modelId="{71E38413-A403-4FB6-922F-14D1A120E52C}" type="pres">
      <dgm:prSet presAssocID="{C57F1422-C17D-4FF5-AF24-1D84E0B24FFD}" presName="tile1" presStyleLbl="node1" presStyleIdx="0" presStyleCnt="4"/>
      <dgm:spPr/>
      <dgm:t>
        <a:bodyPr/>
        <a:lstStyle/>
        <a:p>
          <a:endParaRPr lang="ru-RU"/>
        </a:p>
      </dgm:t>
    </dgm:pt>
    <dgm:pt modelId="{3872BB7D-85F2-42C7-9E71-7CF50C43E1BC}" type="pres">
      <dgm:prSet presAssocID="{C57F1422-C17D-4FF5-AF24-1D84E0B24FFD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CB3C69-AE95-4F52-A903-9206170389C3}" type="pres">
      <dgm:prSet presAssocID="{C57F1422-C17D-4FF5-AF24-1D84E0B24FFD}" presName="tile2" presStyleLbl="node1" presStyleIdx="1" presStyleCnt="4"/>
      <dgm:spPr/>
      <dgm:t>
        <a:bodyPr/>
        <a:lstStyle/>
        <a:p>
          <a:endParaRPr lang="ru-RU"/>
        </a:p>
      </dgm:t>
    </dgm:pt>
    <dgm:pt modelId="{F5ACDA12-5CA7-4C6B-BC15-7DF8483A02B5}" type="pres">
      <dgm:prSet presAssocID="{C57F1422-C17D-4FF5-AF24-1D84E0B24FFD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279F85-F305-4444-930C-AE3BC9EF8A9B}" type="pres">
      <dgm:prSet presAssocID="{C57F1422-C17D-4FF5-AF24-1D84E0B24FFD}" presName="tile3" presStyleLbl="node1" presStyleIdx="2" presStyleCnt="4"/>
      <dgm:spPr/>
      <dgm:t>
        <a:bodyPr/>
        <a:lstStyle/>
        <a:p>
          <a:endParaRPr lang="ru-RU"/>
        </a:p>
      </dgm:t>
    </dgm:pt>
    <dgm:pt modelId="{2AA8B335-2AE2-496A-83E3-F1DCFFF011B3}" type="pres">
      <dgm:prSet presAssocID="{C57F1422-C17D-4FF5-AF24-1D84E0B24FFD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9CC0D7-54F9-4D69-BDDC-DEC9C76D529B}" type="pres">
      <dgm:prSet presAssocID="{C57F1422-C17D-4FF5-AF24-1D84E0B24FFD}" presName="tile4" presStyleLbl="node1" presStyleIdx="3" presStyleCnt="4"/>
      <dgm:spPr/>
      <dgm:t>
        <a:bodyPr/>
        <a:lstStyle/>
        <a:p>
          <a:endParaRPr lang="ru-RU"/>
        </a:p>
      </dgm:t>
    </dgm:pt>
    <dgm:pt modelId="{1705C486-8A22-41A7-BBC8-5B80F7D03291}" type="pres">
      <dgm:prSet presAssocID="{C57F1422-C17D-4FF5-AF24-1D84E0B24FFD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FECA62-E359-482F-9697-4DA7D5074D9D}" type="pres">
      <dgm:prSet presAssocID="{C57F1422-C17D-4FF5-AF24-1D84E0B24FFD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</dgm:ptLst>
  <dgm:cxnLst>
    <dgm:cxn modelId="{5E932AFD-5C24-4E28-89BC-810E6F32BD65}" srcId="{C57F1422-C17D-4FF5-AF24-1D84E0B24FFD}" destId="{653C3A99-2486-4CB9-80C7-67321769AF6B}" srcOrd="0" destOrd="0" parTransId="{2FB7AB04-2C5E-428D-80D0-2CA3BC9B640C}" sibTransId="{6FB0F18D-618D-4BE6-87E2-F02DB609FAD7}"/>
    <dgm:cxn modelId="{3FD05469-C16A-4025-9B25-8FD58090F1AC}" srcId="{653C3A99-2486-4CB9-80C7-67321769AF6B}" destId="{8AEC235F-6736-4EEF-B609-577E709C8E80}" srcOrd="0" destOrd="0" parTransId="{5BCD75B3-8D9A-4E91-BC19-A98A5383A644}" sibTransId="{8C91F7BE-441E-4520-8781-4A680D9E71C5}"/>
    <dgm:cxn modelId="{499F7DCD-07F2-4753-9198-B890128B5BEF}" type="presOf" srcId="{35F20009-EC05-4EB2-8F38-B8F414CF5363}" destId="{2AA8B335-2AE2-496A-83E3-F1DCFFF011B3}" srcOrd="1" destOrd="0" presId="urn:microsoft.com/office/officeart/2005/8/layout/matrix1"/>
    <dgm:cxn modelId="{0D2B5013-FE36-4F51-BC19-7C94AB3F0FB0}" type="presOf" srcId="{8AEC235F-6736-4EEF-B609-577E709C8E80}" destId="{71E38413-A403-4FB6-922F-14D1A120E52C}" srcOrd="0" destOrd="0" presId="urn:microsoft.com/office/officeart/2005/8/layout/matrix1"/>
    <dgm:cxn modelId="{087D2681-3A3C-4FF3-BA2B-3D79F3F3BB82}" srcId="{653C3A99-2486-4CB9-80C7-67321769AF6B}" destId="{35F20009-EC05-4EB2-8F38-B8F414CF5363}" srcOrd="2" destOrd="0" parTransId="{0B33C1D1-7C94-43B4-A710-9C11F625CDC7}" sibTransId="{385AC057-D027-41AA-8607-6E7ADFB6F647}"/>
    <dgm:cxn modelId="{C87C1079-D7A1-4643-AA51-E08F7F13F272}" type="presOf" srcId="{653C3A99-2486-4CB9-80C7-67321769AF6B}" destId="{8EFECA62-E359-482F-9697-4DA7D5074D9D}" srcOrd="0" destOrd="0" presId="urn:microsoft.com/office/officeart/2005/8/layout/matrix1"/>
    <dgm:cxn modelId="{A01A0E11-D031-41DC-9ECE-CF422EADD886}" srcId="{653C3A99-2486-4CB9-80C7-67321769AF6B}" destId="{401D7A1D-035D-4339-8B9D-FCD46D5962B2}" srcOrd="1" destOrd="0" parTransId="{7B9965AA-BA53-4D73-9CD6-BDE73DACDC12}" sibTransId="{7A71D1F4-C1C4-4601-BD9B-66B2247D60EA}"/>
    <dgm:cxn modelId="{44AD4508-FE90-4E3E-8B10-927F2A79156C}" type="presOf" srcId="{C57F1422-C17D-4FF5-AF24-1D84E0B24FFD}" destId="{1C76C2FF-1EB1-4FE2-8AED-49DAB83E90D0}" srcOrd="0" destOrd="0" presId="urn:microsoft.com/office/officeart/2005/8/layout/matrix1"/>
    <dgm:cxn modelId="{2AFC373B-28DC-432F-A2CE-670C79C44F1F}" type="presOf" srcId="{35F20009-EC05-4EB2-8F38-B8F414CF5363}" destId="{0B279F85-F305-4444-930C-AE3BC9EF8A9B}" srcOrd="0" destOrd="0" presId="urn:microsoft.com/office/officeart/2005/8/layout/matrix1"/>
    <dgm:cxn modelId="{4A1AE2B9-D4C2-46C0-8A78-0A7B2A8FEE25}" type="presOf" srcId="{8AEC235F-6736-4EEF-B609-577E709C8E80}" destId="{3872BB7D-85F2-42C7-9E71-7CF50C43E1BC}" srcOrd="1" destOrd="0" presId="urn:microsoft.com/office/officeart/2005/8/layout/matrix1"/>
    <dgm:cxn modelId="{0C3F3CA4-0EDF-493E-89F4-E14FC9CD5B4D}" type="presOf" srcId="{2C843124-4D2D-41BE-9BC5-A4DD5BA70B31}" destId="{1705C486-8A22-41A7-BBC8-5B80F7D03291}" srcOrd="1" destOrd="0" presId="urn:microsoft.com/office/officeart/2005/8/layout/matrix1"/>
    <dgm:cxn modelId="{CB461DE6-E2F6-4805-BEAC-43A9ED775FC2}" type="presOf" srcId="{401D7A1D-035D-4339-8B9D-FCD46D5962B2}" destId="{F5ACDA12-5CA7-4C6B-BC15-7DF8483A02B5}" srcOrd="1" destOrd="0" presId="urn:microsoft.com/office/officeart/2005/8/layout/matrix1"/>
    <dgm:cxn modelId="{5DDD72A8-DEFD-4E30-B8F6-1EEAAC4D1EC7}" type="presOf" srcId="{2C843124-4D2D-41BE-9BC5-A4DD5BA70B31}" destId="{CF9CC0D7-54F9-4D69-BDDC-DEC9C76D529B}" srcOrd="0" destOrd="0" presId="urn:microsoft.com/office/officeart/2005/8/layout/matrix1"/>
    <dgm:cxn modelId="{583D4C86-5F8B-479F-9670-7871EF61EFBB}" srcId="{653C3A99-2486-4CB9-80C7-67321769AF6B}" destId="{2C843124-4D2D-41BE-9BC5-A4DD5BA70B31}" srcOrd="3" destOrd="0" parTransId="{DE947E94-12DB-4AF1-ACF7-AA445F7A1671}" sibTransId="{5333114A-72C4-49D4-91ED-2180B8B45635}"/>
    <dgm:cxn modelId="{70753DA0-10A5-4655-97F5-338837B67F3E}" type="presOf" srcId="{401D7A1D-035D-4339-8B9D-FCD46D5962B2}" destId="{A9CB3C69-AE95-4F52-A903-9206170389C3}" srcOrd="0" destOrd="0" presId="urn:microsoft.com/office/officeart/2005/8/layout/matrix1"/>
    <dgm:cxn modelId="{2D3249D8-01E9-419A-974C-27794AD0B32B}" type="presParOf" srcId="{1C76C2FF-1EB1-4FE2-8AED-49DAB83E90D0}" destId="{08B3CAC4-3066-477F-9EA0-47056A519611}" srcOrd="0" destOrd="0" presId="urn:microsoft.com/office/officeart/2005/8/layout/matrix1"/>
    <dgm:cxn modelId="{FC317702-7D82-42C5-AAD7-BDF1902B303A}" type="presParOf" srcId="{08B3CAC4-3066-477F-9EA0-47056A519611}" destId="{71E38413-A403-4FB6-922F-14D1A120E52C}" srcOrd="0" destOrd="0" presId="urn:microsoft.com/office/officeart/2005/8/layout/matrix1"/>
    <dgm:cxn modelId="{43B2302D-63A7-4E18-B340-6D87F95F3293}" type="presParOf" srcId="{08B3CAC4-3066-477F-9EA0-47056A519611}" destId="{3872BB7D-85F2-42C7-9E71-7CF50C43E1BC}" srcOrd="1" destOrd="0" presId="urn:microsoft.com/office/officeart/2005/8/layout/matrix1"/>
    <dgm:cxn modelId="{2B29301E-E15A-4990-8681-C6032B841C38}" type="presParOf" srcId="{08B3CAC4-3066-477F-9EA0-47056A519611}" destId="{A9CB3C69-AE95-4F52-A903-9206170389C3}" srcOrd="2" destOrd="0" presId="urn:microsoft.com/office/officeart/2005/8/layout/matrix1"/>
    <dgm:cxn modelId="{A1A78C2A-0586-4F30-BCE0-40383E49B88E}" type="presParOf" srcId="{08B3CAC4-3066-477F-9EA0-47056A519611}" destId="{F5ACDA12-5CA7-4C6B-BC15-7DF8483A02B5}" srcOrd="3" destOrd="0" presId="urn:microsoft.com/office/officeart/2005/8/layout/matrix1"/>
    <dgm:cxn modelId="{4BA67162-9F24-40B8-8603-112B32F06BCF}" type="presParOf" srcId="{08B3CAC4-3066-477F-9EA0-47056A519611}" destId="{0B279F85-F305-4444-930C-AE3BC9EF8A9B}" srcOrd="4" destOrd="0" presId="urn:microsoft.com/office/officeart/2005/8/layout/matrix1"/>
    <dgm:cxn modelId="{146D8944-B51E-4DA9-8C6D-1F74640BA6FC}" type="presParOf" srcId="{08B3CAC4-3066-477F-9EA0-47056A519611}" destId="{2AA8B335-2AE2-496A-83E3-F1DCFFF011B3}" srcOrd="5" destOrd="0" presId="urn:microsoft.com/office/officeart/2005/8/layout/matrix1"/>
    <dgm:cxn modelId="{F33FCCC5-62DE-4AD6-8FF4-021CB51070B1}" type="presParOf" srcId="{08B3CAC4-3066-477F-9EA0-47056A519611}" destId="{CF9CC0D7-54F9-4D69-BDDC-DEC9C76D529B}" srcOrd="6" destOrd="0" presId="urn:microsoft.com/office/officeart/2005/8/layout/matrix1"/>
    <dgm:cxn modelId="{5040B6DE-4E6D-46E3-93F6-318BB5AA137D}" type="presParOf" srcId="{08B3CAC4-3066-477F-9EA0-47056A519611}" destId="{1705C486-8A22-41A7-BBC8-5B80F7D03291}" srcOrd="7" destOrd="0" presId="urn:microsoft.com/office/officeart/2005/8/layout/matrix1"/>
    <dgm:cxn modelId="{62517512-158A-4F9E-A179-0F9752B2997D}" type="presParOf" srcId="{1C76C2FF-1EB1-4FE2-8AED-49DAB83E90D0}" destId="{8EFECA62-E359-482F-9697-4DA7D5074D9D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E38413-A403-4FB6-922F-14D1A120E52C}">
      <dsp:nvSpPr>
        <dsp:cNvPr id="0" name=""/>
        <dsp:cNvSpPr/>
      </dsp:nvSpPr>
      <dsp:spPr>
        <a:xfrm rot="16200000">
          <a:off x="1125569" y="-1125569"/>
          <a:ext cx="2738872" cy="4990011"/>
        </a:xfrm>
        <a:prstGeom prst="round1Rect">
          <a:avLst/>
        </a:prstGeom>
        <a:solidFill>
          <a:schemeClr val="accent5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4264" tIns="334264" rIns="334264" bIns="334264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700" b="1" kern="1200" dirty="0" smtClean="0"/>
            <a:t>Формирование</a:t>
          </a:r>
          <a:endParaRPr lang="ru-RU" sz="4700" b="1" kern="1200" dirty="0"/>
        </a:p>
      </dsp:txBody>
      <dsp:txXfrm rot="5400000">
        <a:off x="0" y="0"/>
        <a:ext cx="4990011" cy="2054154"/>
      </dsp:txXfrm>
    </dsp:sp>
    <dsp:sp modelId="{A9CB3C69-AE95-4F52-A903-9206170389C3}">
      <dsp:nvSpPr>
        <dsp:cNvPr id="0" name=""/>
        <dsp:cNvSpPr/>
      </dsp:nvSpPr>
      <dsp:spPr>
        <a:xfrm>
          <a:off x="4990011" y="0"/>
          <a:ext cx="4990011" cy="2738872"/>
        </a:xfrm>
        <a:prstGeom prst="round1Rect">
          <a:avLst/>
        </a:prstGeom>
        <a:solidFill>
          <a:schemeClr val="accent5">
            <a:shade val="80000"/>
            <a:hueOff val="116428"/>
            <a:satOff val="-2085"/>
            <a:lumOff val="886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4264" tIns="334264" rIns="334264" bIns="334264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700" b="1" kern="1200" smtClean="0"/>
            <a:t>Сохранение</a:t>
          </a:r>
          <a:endParaRPr lang="ru-RU" sz="4700" b="1" kern="1200" dirty="0"/>
        </a:p>
      </dsp:txBody>
      <dsp:txXfrm>
        <a:off x="4990011" y="0"/>
        <a:ext cx="4990011" cy="2054154"/>
      </dsp:txXfrm>
    </dsp:sp>
    <dsp:sp modelId="{0B279F85-F305-4444-930C-AE3BC9EF8A9B}">
      <dsp:nvSpPr>
        <dsp:cNvPr id="0" name=""/>
        <dsp:cNvSpPr/>
      </dsp:nvSpPr>
      <dsp:spPr>
        <a:xfrm rot="10800000">
          <a:off x="0" y="2738872"/>
          <a:ext cx="4990011" cy="2738872"/>
        </a:xfrm>
        <a:prstGeom prst="round1Rect">
          <a:avLst/>
        </a:prstGeom>
        <a:solidFill>
          <a:schemeClr val="accent5">
            <a:shade val="80000"/>
            <a:hueOff val="232855"/>
            <a:satOff val="-4171"/>
            <a:lumOff val="1772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4264" tIns="334264" rIns="334264" bIns="334264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700" b="1" kern="1200" dirty="0" smtClean="0"/>
            <a:t>Укрепление</a:t>
          </a:r>
          <a:endParaRPr lang="ru-RU" sz="4700" b="1" kern="1200" dirty="0"/>
        </a:p>
      </dsp:txBody>
      <dsp:txXfrm rot="10800000">
        <a:off x="0" y="3423590"/>
        <a:ext cx="4990011" cy="2054154"/>
      </dsp:txXfrm>
    </dsp:sp>
    <dsp:sp modelId="{CF9CC0D7-54F9-4D69-BDDC-DEC9C76D529B}">
      <dsp:nvSpPr>
        <dsp:cNvPr id="0" name=""/>
        <dsp:cNvSpPr/>
      </dsp:nvSpPr>
      <dsp:spPr>
        <a:xfrm rot="5400000">
          <a:off x="6115581" y="1613302"/>
          <a:ext cx="2738872" cy="4990011"/>
        </a:xfrm>
        <a:prstGeom prst="round1Rect">
          <a:avLst/>
        </a:prstGeom>
        <a:solidFill>
          <a:schemeClr val="accent5">
            <a:shade val="80000"/>
            <a:hueOff val="349283"/>
            <a:satOff val="-6256"/>
            <a:lumOff val="2658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4264" tIns="334264" rIns="334264" bIns="334264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700" b="1" kern="1200" dirty="0" smtClean="0"/>
            <a:t>Реабилитация</a:t>
          </a:r>
          <a:endParaRPr lang="ru-RU" sz="4700" b="1" kern="1200" dirty="0"/>
        </a:p>
      </dsp:txBody>
      <dsp:txXfrm rot="-5400000">
        <a:off x="4990012" y="3423590"/>
        <a:ext cx="4990011" cy="2054154"/>
      </dsp:txXfrm>
    </dsp:sp>
    <dsp:sp modelId="{8EFECA62-E359-482F-9697-4DA7D5074D9D}">
      <dsp:nvSpPr>
        <dsp:cNvPr id="0" name=""/>
        <dsp:cNvSpPr/>
      </dsp:nvSpPr>
      <dsp:spPr>
        <a:xfrm>
          <a:off x="3493008" y="2054154"/>
          <a:ext cx="2994006" cy="1369436"/>
        </a:xfrm>
        <a:prstGeom prst="roundRect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700" b="1" kern="1200" dirty="0" smtClean="0"/>
            <a:t>Здоровье</a:t>
          </a:r>
          <a:endParaRPr lang="ru-RU" sz="4700" b="1" kern="1200" dirty="0"/>
        </a:p>
      </dsp:txBody>
      <dsp:txXfrm>
        <a:off x="3559858" y="2121004"/>
        <a:ext cx="2860306" cy="12357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A959D-573F-4C97-B246-63EA2B5D908F}" type="datetimeFigureOut">
              <a:rPr lang="ru-RU" smtClean="0"/>
              <a:t>20.04.2022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832C0-8611-401E-B984-2A4D12B0F2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580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A959D-573F-4C97-B246-63EA2B5D908F}" type="datetimeFigureOut">
              <a:rPr lang="ru-RU" smtClean="0"/>
              <a:t>20.04.2022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832C0-8611-401E-B984-2A4D12B0F2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1139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A959D-573F-4C97-B246-63EA2B5D908F}" type="datetimeFigureOut">
              <a:rPr lang="ru-RU" smtClean="0"/>
              <a:t>20.04.2022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832C0-8611-401E-B984-2A4D12B0F2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2810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A959D-573F-4C97-B246-63EA2B5D908F}" type="datetimeFigureOut">
              <a:rPr lang="ru-RU" smtClean="0"/>
              <a:t>20.04.2022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832C0-8611-401E-B984-2A4D12B0F2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6102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A959D-573F-4C97-B246-63EA2B5D908F}" type="datetimeFigureOut">
              <a:rPr lang="ru-RU" smtClean="0"/>
              <a:t>20.04.2022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832C0-8611-401E-B984-2A4D12B0F2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139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A959D-573F-4C97-B246-63EA2B5D908F}" type="datetimeFigureOut">
              <a:rPr lang="ru-RU" smtClean="0"/>
              <a:t>20.04.2022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832C0-8611-401E-B984-2A4D12B0F2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9339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A959D-573F-4C97-B246-63EA2B5D908F}" type="datetimeFigureOut">
              <a:rPr lang="ru-RU" smtClean="0"/>
              <a:t>20.04.2022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832C0-8611-401E-B984-2A4D12B0F2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0570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A959D-573F-4C97-B246-63EA2B5D908F}" type="datetimeFigureOut">
              <a:rPr lang="ru-RU" smtClean="0"/>
              <a:t>20.04.2022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832C0-8611-401E-B984-2A4D12B0F2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5728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A959D-573F-4C97-B246-63EA2B5D908F}" type="datetimeFigureOut">
              <a:rPr lang="ru-RU" smtClean="0"/>
              <a:t>20.04.2022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832C0-8611-401E-B984-2A4D12B0F2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4303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A959D-573F-4C97-B246-63EA2B5D908F}" type="datetimeFigureOut">
              <a:rPr lang="ru-RU" smtClean="0"/>
              <a:t>20.04.2022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832C0-8611-401E-B984-2A4D12B0F2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0673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A959D-573F-4C97-B246-63EA2B5D908F}" type="datetimeFigureOut">
              <a:rPr lang="ru-RU" smtClean="0"/>
              <a:t>20.04.2022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832C0-8611-401E-B984-2A4D12B0F2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0990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9A959D-573F-4C97-B246-63EA2B5D908F}" type="datetimeFigureOut">
              <a:rPr lang="ru-RU" smtClean="0"/>
              <a:t>20.04.2022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1832C0-8611-401E-B984-2A4D12B0F2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4193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762795" y="3205073"/>
            <a:ext cx="9144000" cy="2387600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3600" b="1" dirty="0" smtClean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3600" b="1" dirty="0" smtClean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Организация работы по </a:t>
            </a:r>
            <a:r>
              <a:rPr lang="ru-RU" sz="3600" b="1" dirty="0" err="1" smtClean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валеологическому</a:t>
            </a:r>
            <a:r>
              <a:rPr lang="ru-RU" sz="3600" b="1" dirty="0" smtClean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просвещению детей и родителей в рамках реализации программы воспитания</a:t>
            </a:r>
            <a:r>
              <a:rPr lang="ru-RU" sz="3600" b="1" dirty="0" smtClean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sz="3600" dirty="0" smtClean="0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36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27418" y="1397726"/>
            <a:ext cx="70147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СОВЕТ ПЕДАГОГОВ № 4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42536248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3458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657225"/>
            <a:ext cx="9144000" cy="1038225"/>
          </a:xfrm>
        </p:spPr>
        <p:txBody>
          <a:bodyPr/>
          <a:lstStyle/>
          <a:p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Повестка</a:t>
            </a:r>
            <a:endParaRPr lang="ru-RU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35874" y="2191839"/>
            <a:ext cx="11456126" cy="3562350"/>
          </a:xfrm>
        </p:spPr>
        <p:txBody>
          <a:bodyPr>
            <a:normAutofit fontScale="85000" lnSpcReduction="20000"/>
          </a:bodyPr>
          <a:lstStyle/>
          <a:p>
            <a:pPr indent="457200" algn="l">
              <a:lnSpc>
                <a:spcPct val="150000"/>
              </a:lnSpc>
              <a:spcBef>
                <a:spcPts val="600"/>
              </a:spcBef>
            </a:pPr>
            <a:r>
              <a:rPr lang="ru-RU" sz="2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Анализ открытого просмотра совместной образовательной деятельности воспитателя группы № 8 О.Г. </a:t>
            </a:r>
            <a:r>
              <a:rPr lang="ru-RU" sz="2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Крайновой</a:t>
            </a:r>
            <a:r>
              <a:rPr lang="ru-RU" sz="2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457200" algn="l">
              <a:lnSpc>
                <a:spcPct val="150000"/>
              </a:lnSpc>
              <a:spcBef>
                <a:spcPts val="600"/>
              </a:spcBef>
            </a:pPr>
            <a:r>
              <a:rPr lang="ru-RU" sz="2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«Система работы по </a:t>
            </a:r>
            <a:r>
              <a:rPr lang="ru-RU" sz="2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валеологическому</a:t>
            </a:r>
            <a:r>
              <a:rPr lang="ru-RU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воспитанию детей и просвещению родителей в ДОУ</a:t>
            </a:r>
            <a:r>
              <a:rPr lang="ru-RU" sz="2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(А.В. </a:t>
            </a:r>
            <a:r>
              <a:rPr lang="ru-RU" sz="2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Поломошная</a:t>
            </a:r>
            <a:r>
              <a:rPr lang="ru-RU" sz="2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indent="457200" algn="l">
              <a:lnSpc>
                <a:spcPct val="150000"/>
              </a:lnSpc>
              <a:spcBef>
                <a:spcPts val="600"/>
              </a:spcBef>
            </a:pPr>
            <a:r>
              <a:rPr lang="ru-RU" sz="2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Презентация образовательных проектов по </a:t>
            </a:r>
            <a:r>
              <a:rPr lang="ru-RU" sz="2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валеологии</a:t>
            </a:r>
            <a:r>
              <a:rPr lang="ru-RU" sz="2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(воспитатели групп).</a:t>
            </a:r>
          </a:p>
          <a:p>
            <a:pPr indent="457200" algn="l">
              <a:lnSpc>
                <a:spcPct val="150000"/>
              </a:lnSpc>
              <a:spcBef>
                <a:spcPts val="600"/>
              </a:spcBef>
            </a:pPr>
            <a:r>
              <a:rPr lang="ru-RU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2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Выставка детской литературы и методических пособий по проекту.</a:t>
            </a:r>
          </a:p>
          <a:p>
            <a:pPr indent="457200" algn="l">
              <a:lnSpc>
                <a:spcPct val="150000"/>
              </a:lnSpc>
              <a:spcBef>
                <a:spcPts val="600"/>
              </a:spcBef>
            </a:pPr>
            <a:r>
              <a:rPr lang="ru-RU" sz="2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Разное</a:t>
            </a:r>
          </a:p>
          <a:p>
            <a:pPr indent="457200"/>
            <a:endParaRPr lang="ru-RU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2431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33154" y="1984511"/>
            <a:ext cx="9144000" cy="2387600"/>
          </a:xfrm>
        </p:spPr>
        <p:txBody>
          <a:bodyPr>
            <a:noAutofit/>
          </a:bodyPr>
          <a:lstStyle/>
          <a:p>
            <a:pPr indent="270510">
              <a:lnSpc>
                <a:spcPct val="115000"/>
              </a:lnSpc>
              <a:spcBef>
                <a:spcPts val="450"/>
              </a:spcBef>
              <a:spcAft>
                <a:spcPts val="450"/>
              </a:spcAft>
            </a:pP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«Система работы по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валеологическому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воспитанию детей и просвещению родителей в ДОУ»</a:t>
            </a:r>
            <a:r>
              <a:rPr lang="ru-RU" sz="40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76697" y="4647067"/>
            <a:ext cx="9144000" cy="1655762"/>
          </a:xfrm>
        </p:spPr>
        <p:txBody>
          <a:bodyPr/>
          <a:lstStyle/>
          <a:p>
            <a:pPr algn="r"/>
            <a:r>
              <a:rPr lang="ru-RU" dirty="0" smtClean="0"/>
              <a:t>А.В. </a:t>
            </a:r>
            <a:r>
              <a:rPr lang="ru-RU" dirty="0" err="1" smtClean="0"/>
              <a:t>Поломошная</a:t>
            </a:r>
            <a:endParaRPr lang="ru-RU" dirty="0" smtClean="0"/>
          </a:p>
          <a:p>
            <a:pPr algn="r"/>
            <a:r>
              <a:rPr lang="ru-RU" dirty="0" smtClean="0"/>
              <a:t>старший воспитатель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4719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42458" y="1174616"/>
            <a:ext cx="9144000" cy="94156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Отклонения в развитии детей 5-7 лет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487783" y="2664824"/>
            <a:ext cx="8020594" cy="3481250"/>
          </a:xfrm>
        </p:spPr>
        <p:txBody>
          <a:bodyPr>
            <a:normAutofit/>
          </a:bodyPr>
          <a:lstStyle/>
          <a:p>
            <a:pPr indent="270510" algn="just">
              <a:lnSpc>
                <a:spcPct val="115000"/>
              </a:lnSpc>
              <a:spcBef>
                <a:spcPts val="450"/>
              </a:spcBef>
              <a:spcAft>
                <a:spcPts val="450"/>
              </a:spcAft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-Физиологическая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незрелость - </a:t>
            </a:r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более </a:t>
            </a: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60% </a:t>
            </a:r>
            <a:endParaRPr lang="ru-RU" sz="2800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  <a:spcBef>
                <a:spcPts val="450"/>
              </a:spcBef>
              <a:spcAft>
                <a:spcPts val="450"/>
              </a:spcAft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-Функциональные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заболевания - </a:t>
            </a:r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70% </a:t>
            </a:r>
            <a:endParaRPr lang="ru-RU" sz="2800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  <a:spcBef>
                <a:spcPts val="450"/>
              </a:spcBef>
              <a:spcAft>
                <a:spcPts val="450"/>
              </a:spcAft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-Хронические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заболевания - </a:t>
            </a:r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50 %</a:t>
            </a:r>
            <a:endParaRPr lang="ru-RU" sz="2800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  <a:spcBef>
                <a:spcPts val="450"/>
              </a:spcBef>
              <a:spcAft>
                <a:spcPts val="450"/>
              </a:spcAft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-Дефицит массы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тела - </a:t>
            </a:r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более </a:t>
            </a: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20% </a:t>
            </a:r>
            <a:endParaRPr lang="ru-RU" sz="2800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2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9188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93817" y="1057050"/>
            <a:ext cx="9144000" cy="693374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Причины </a:t>
            </a:r>
            <a:r>
              <a:rPr lang="ru-RU" sz="4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снижения </a:t>
            </a:r>
            <a:r>
              <a:rPr lang="ru-RU" sz="4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уровня здоровья </a:t>
            </a:r>
            <a:endParaRPr lang="ru-RU" sz="4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1972491"/>
            <a:ext cx="9144000" cy="4376057"/>
          </a:xfrm>
        </p:spPr>
        <p:txBody>
          <a:bodyPr>
            <a:normAutofit/>
          </a:bodyPr>
          <a:lstStyle/>
          <a:p>
            <a:pPr indent="270510" algn="just">
              <a:lnSpc>
                <a:spcPct val="115000"/>
              </a:lnSpc>
              <a:spcBef>
                <a:spcPts val="450"/>
              </a:spcBef>
              <a:spcAft>
                <a:spcPts val="450"/>
              </a:spcAft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-падение уровня жизни; </a:t>
            </a:r>
            <a:endParaRPr lang="ru-RU" sz="1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  <a:spcBef>
                <a:spcPts val="450"/>
              </a:spcBef>
              <a:spcAft>
                <a:spcPts val="45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-неблагоприятная экологическая обстановка; </a:t>
            </a:r>
            <a:endParaRPr lang="ru-RU" sz="1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  <a:spcBef>
                <a:spcPts val="450"/>
              </a:spcBef>
              <a:spcAft>
                <a:spcPts val="45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-стрессы; </a:t>
            </a:r>
            <a:endParaRPr lang="ru-RU" sz="1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  <a:spcBef>
                <a:spcPts val="450"/>
              </a:spcBef>
              <a:spcAft>
                <a:spcPts val="45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-дефицит двигательной активности; </a:t>
            </a:r>
            <a:endParaRPr lang="ru-RU" sz="1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  <a:spcBef>
                <a:spcPts val="450"/>
              </a:spcBef>
              <a:spcAft>
                <a:spcPts val="45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-массовая безграмотность родителей в вопросах сохранения здоровья детей; </a:t>
            </a:r>
            <a:endParaRPr lang="ru-RU" sz="1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  <a:spcBef>
                <a:spcPts val="450"/>
              </a:spcBef>
              <a:spcAft>
                <a:spcPts val="45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-частичное разрушение служб врачебного контроля;</a:t>
            </a:r>
            <a:endParaRPr lang="ru-RU" sz="1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  <a:spcBef>
                <a:spcPts val="450"/>
              </a:spcBef>
              <a:spcAft>
                <a:spcPts val="45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-неполноценное питание.</a:t>
            </a:r>
            <a:endParaRPr lang="ru-RU" sz="1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4006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169817" y="5087462"/>
            <a:ext cx="3840480" cy="1059134"/>
          </a:xfrm>
        </p:spPr>
        <p:txBody>
          <a:bodyPr>
            <a:normAutofit fontScale="90000"/>
          </a:bodyPr>
          <a:lstStyle/>
          <a:p>
            <a:r>
              <a:rPr lang="ru-RU" sz="4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Илья Ильич </a:t>
            </a:r>
            <a:r>
              <a:rPr lang="ru-RU" sz="4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Мечников,</a:t>
            </a:r>
            <a:r>
              <a:rPr lang="ru-RU" sz="4400" dirty="0">
                <a:solidFill>
                  <a:srgbClr val="002060"/>
                </a:solidFill>
              </a:rPr>
              <a:t/>
            </a:r>
            <a:br>
              <a:rPr lang="ru-RU" sz="4400" dirty="0">
                <a:solidFill>
                  <a:srgbClr val="002060"/>
                </a:solidFill>
              </a:rPr>
            </a:br>
            <a:r>
              <a:rPr lang="ru-RU" sz="4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микробиолог</a:t>
            </a:r>
            <a:r>
              <a:rPr lang="ru-RU" sz="4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4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врач</a:t>
            </a:r>
            <a:endParaRPr lang="ru-RU" sz="4400" dirty="0">
              <a:solidFill>
                <a:srgbClr val="00206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074" y="214313"/>
            <a:ext cx="2759257" cy="348431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0663" y="483326"/>
            <a:ext cx="8011885" cy="6008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5842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308057"/>
            <a:ext cx="9144000" cy="797877"/>
          </a:xfrm>
        </p:spPr>
        <p:txBody>
          <a:bodyPr>
            <a:normAutofit fontScale="90000"/>
          </a:bodyPr>
          <a:lstStyle/>
          <a:p>
            <a:r>
              <a:rPr lang="ru-RU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Валеология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812682712"/>
              </p:ext>
            </p:extLst>
          </p:nvPr>
        </p:nvGraphicFramePr>
        <p:xfrm>
          <a:off x="1254033" y="1105935"/>
          <a:ext cx="9980023" cy="54777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98012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11383" y="508409"/>
            <a:ext cx="9144000" cy="680311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 проекты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11383" y="1410788"/>
            <a:ext cx="9144000" cy="5029201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</a:pP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 – человек</a:t>
            </a:r>
            <a:r>
              <a:rPr lang="ru-RU" sz="2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«Полезная ягодка</a:t>
            </a:r>
            <a:r>
              <a:rPr lang="ru-RU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  <a:endParaRPr lang="ru-RU" sz="2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«Микробы и вирусы вокруг нас</a:t>
            </a:r>
            <a:r>
              <a:rPr lang="ru-RU" sz="2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«ВОДА </a:t>
            </a:r>
            <a:r>
              <a:rPr lang="ru-RU" sz="2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источник жизни на земле» </a:t>
            </a:r>
            <a:endParaRPr lang="ru-RU" sz="2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«Медицинские профессии» </a:t>
            </a:r>
            <a:endParaRPr lang="ru-RU" sz="28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ru-RU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Наши помощники» </a:t>
            </a:r>
            <a:endParaRPr lang="ru-RU" sz="2800" b="1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ru-RU" sz="2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Путешествие по организму человека» </a:t>
            </a:r>
            <a:endParaRPr lang="ru-RU" sz="2800" b="1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ru-RU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Наши помощники – органы чувств</a:t>
            </a:r>
            <a:r>
              <a:rPr lang="ru-RU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  <a:endParaRPr lang="ru-RU" sz="2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512935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552780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437</TotalTime>
  <Words>236</Words>
  <Application>Microsoft Office PowerPoint</Application>
  <PresentationFormat>Широкоэкранный</PresentationFormat>
  <Paragraphs>40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Тема Office</vt:lpstr>
      <vt:lpstr>«Организация работы по валеологическому просвещению детей и родителей в рамках реализации программы воспитания» </vt:lpstr>
      <vt:lpstr>Повестка</vt:lpstr>
      <vt:lpstr>«Система работы по валеологическому воспитанию детей и просвещению родителей в ДОУ» </vt:lpstr>
      <vt:lpstr>Отклонения в развитии детей 5-7 лет</vt:lpstr>
      <vt:lpstr>Причины снижения уровня здоровья </vt:lpstr>
      <vt:lpstr>Илья Ильич Мечников, микробиолог, врач</vt:lpstr>
      <vt:lpstr>Валеология</vt:lpstr>
      <vt:lpstr>Образовательные проекты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Admin</cp:lastModifiedBy>
  <cp:revision>10</cp:revision>
  <dcterms:created xsi:type="dcterms:W3CDTF">2022-04-18T09:34:16Z</dcterms:created>
  <dcterms:modified xsi:type="dcterms:W3CDTF">2022-04-20T04:48:43Z</dcterms:modified>
</cp:coreProperties>
</file>